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7"/>
  </p:notesMasterIdLst>
  <p:sldIdLst>
    <p:sldId id="256" r:id="rId2"/>
    <p:sldId id="258" r:id="rId3"/>
    <p:sldId id="268" r:id="rId4"/>
    <p:sldId id="307" r:id="rId5"/>
    <p:sldId id="305" r:id="rId6"/>
    <p:sldId id="306" r:id="rId7"/>
    <p:sldId id="300" r:id="rId8"/>
    <p:sldId id="310" r:id="rId9"/>
    <p:sldId id="311" r:id="rId10"/>
    <p:sldId id="312" r:id="rId11"/>
    <p:sldId id="308" r:id="rId12"/>
    <p:sldId id="314" r:id="rId13"/>
    <p:sldId id="313" r:id="rId14"/>
    <p:sldId id="319" r:id="rId15"/>
    <p:sldId id="315" r:id="rId16"/>
    <p:sldId id="316" r:id="rId17"/>
    <p:sldId id="323" r:id="rId18"/>
    <p:sldId id="321" r:id="rId19"/>
    <p:sldId id="322" r:id="rId20"/>
    <p:sldId id="324" r:id="rId21"/>
    <p:sldId id="325" r:id="rId22"/>
    <p:sldId id="326" r:id="rId23"/>
    <p:sldId id="327" r:id="rId24"/>
    <p:sldId id="302" r:id="rId25"/>
    <p:sldId id="30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5E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3152" autoAdjust="0"/>
  </p:normalViewPr>
  <p:slideViewPr>
    <p:cSldViewPr snapToGrid="0">
      <p:cViewPr varScale="1">
        <p:scale>
          <a:sx n="68" d="100"/>
          <a:sy n="68" d="100"/>
        </p:scale>
        <p:origin x="858" y="60"/>
      </p:cViewPr>
      <p:guideLst>
        <p:guide orient="horz" pos="2160"/>
        <p:guide pos="3840"/>
      </p:guideLst>
    </p:cSldViewPr>
  </p:slideViewPr>
  <p:notesTextViewPr>
    <p:cViewPr>
      <p:scale>
        <a:sx n="1" d="1"/>
        <a:sy n="1" d="1"/>
      </p:scale>
      <p:origin x="0" y="0"/>
    </p:cViewPr>
  </p:notesTextViewPr>
  <p:sorterViewPr>
    <p:cViewPr>
      <p:scale>
        <a:sx n="49" d="100"/>
        <a:sy n="4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423D9-7F97-477B-AFB3-E5DEF4B36B57}" type="datetimeFigureOut">
              <a:rPr lang="zh-CN" altLang="en-US" smtClean="0"/>
              <a:pPr/>
              <a:t>2020/12/16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3D985-DC53-4386-B262-85287026AD79}" type="slidenum">
              <a:rPr lang="zh-CN" altLang="en-US" smtClean="0"/>
              <a:pPr/>
              <a:t>‹#›</a:t>
            </a:fld>
            <a:endParaRPr lang="zh-CN" altLang="en-US"/>
          </a:p>
        </p:txBody>
      </p:sp>
    </p:spTree>
    <p:extLst>
      <p:ext uri="{BB962C8B-B14F-4D97-AF65-F5344CB8AC3E}">
        <p14:creationId xmlns:p14="http://schemas.microsoft.com/office/powerpoint/2010/main" val="306631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49483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10</a:t>
            </a:fld>
            <a:endParaRPr lang="zh-CN" altLang="en-US"/>
          </a:p>
        </p:txBody>
      </p:sp>
    </p:spTree>
    <p:extLst>
      <p:ext uri="{BB962C8B-B14F-4D97-AF65-F5344CB8AC3E}">
        <p14:creationId xmlns:p14="http://schemas.microsoft.com/office/powerpoint/2010/main" val="92740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11</a:t>
            </a:fld>
            <a:endParaRPr lang="zh-CN" altLang="en-US"/>
          </a:p>
        </p:txBody>
      </p:sp>
    </p:spTree>
    <p:extLst>
      <p:ext uri="{BB962C8B-B14F-4D97-AF65-F5344CB8AC3E}">
        <p14:creationId xmlns:p14="http://schemas.microsoft.com/office/powerpoint/2010/main" val="1552759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12</a:t>
            </a:fld>
            <a:endParaRPr lang="zh-CN" altLang="en-US"/>
          </a:p>
        </p:txBody>
      </p:sp>
    </p:spTree>
    <p:extLst>
      <p:ext uri="{BB962C8B-B14F-4D97-AF65-F5344CB8AC3E}">
        <p14:creationId xmlns:p14="http://schemas.microsoft.com/office/powerpoint/2010/main" val="1464434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13</a:t>
            </a:fld>
            <a:endParaRPr lang="zh-CN" altLang="en-US"/>
          </a:p>
        </p:txBody>
      </p:sp>
    </p:spTree>
    <p:extLst>
      <p:ext uri="{BB962C8B-B14F-4D97-AF65-F5344CB8AC3E}">
        <p14:creationId xmlns:p14="http://schemas.microsoft.com/office/powerpoint/2010/main" val="203002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14</a:t>
            </a:fld>
            <a:endParaRPr lang="zh-CN" altLang="en-US"/>
          </a:p>
        </p:txBody>
      </p:sp>
    </p:spTree>
    <p:extLst>
      <p:ext uri="{BB962C8B-B14F-4D97-AF65-F5344CB8AC3E}">
        <p14:creationId xmlns:p14="http://schemas.microsoft.com/office/powerpoint/2010/main" val="332106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15</a:t>
            </a:fld>
            <a:endParaRPr lang="zh-CN" altLang="en-US"/>
          </a:p>
        </p:txBody>
      </p:sp>
    </p:spTree>
    <p:extLst>
      <p:ext uri="{BB962C8B-B14F-4D97-AF65-F5344CB8AC3E}">
        <p14:creationId xmlns:p14="http://schemas.microsoft.com/office/powerpoint/2010/main" val="129916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16</a:t>
            </a:fld>
            <a:endParaRPr lang="zh-CN" altLang="en-US"/>
          </a:p>
        </p:txBody>
      </p:sp>
    </p:spTree>
    <p:extLst>
      <p:ext uri="{BB962C8B-B14F-4D97-AF65-F5344CB8AC3E}">
        <p14:creationId xmlns:p14="http://schemas.microsoft.com/office/powerpoint/2010/main" val="3518500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17</a:t>
            </a:fld>
            <a:endParaRPr lang="zh-CN" altLang="en-US"/>
          </a:p>
        </p:txBody>
      </p:sp>
    </p:spTree>
    <p:extLst>
      <p:ext uri="{BB962C8B-B14F-4D97-AF65-F5344CB8AC3E}">
        <p14:creationId xmlns:p14="http://schemas.microsoft.com/office/powerpoint/2010/main" val="115932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18</a:t>
            </a:fld>
            <a:endParaRPr lang="zh-CN" altLang="en-US"/>
          </a:p>
        </p:txBody>
      </p:sp>
    </p:spTree>
    <p:extLst>
      <p:ext uri="{BB962C8B-B14F-4D97-AF65-F5344CB8AC3E}">
        <p14:creationId xmlns:p14="http://schemas.microsoft.com/office/powerpoint/2010/main" val="1467200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19</a:t>
            </a:fld>
            <a:endParaRPr lang="zh-CN" altLang="en-US"/>
          </a:p>
        </p:txBody>
      </p:sp>
    </p:spTree>
    <p:extLst>
      <p:ext uri="{BB962C8B-B14F-4D97-AF65-F5344CB8AC3E}">
        <p14:creationId xmlns:p14="http://schemas.microsoft.com/office/powerpoint/2010/main" val="33530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2</a:t>
            </a:fld>
            <a:endParaRPr lang="zh-CN" altLang="en-US"/>
          </a:p>
        </p:txBody>
      </p:sp>
    </p:spTree>
    <p:extLst>
      <p:ext uri="{BB962C8B-B14F-4D97-AF65-F5344CB8AC3E}">
        <p14:creationId xmlns:p14="http://schemas.microsoft.com/office/powerpoint/2010/main" val="347932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20</a:t>
            </a:fld>
            <a:endParaRPr lang="zh-CN" altLang="en-US"/>
          </a:p>
        </p:txBody>
      </p:sp>
    </p:spTree>
    <p:extLst>
      <p:ext uri="{BB962C8B-B14F-4D97-AF65-F5344CB8AC3E}">
        <p14:creationId xmlns:p14="http://schemas.microsoft.com/office/powerpoint/2010/main" val="3779120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21</a:t>
            </a:fld>
            <a:endParaRPr lang="zh-CN" altLang="en-US"/>
          </a:p>
        </p:txBody>
      </p:sp>
    </p:spTree>
    <p:extLst>
      <p:ext uri="{BB962C8B-B14F-4D97-AF65-F5344CB8AC3E}">
        <p14:creationId xmlns:p14="http://schemas.microsoft.com/office/powerpoint/2010/main" val="315935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22</a:t>
            </a:fld>
            <a:endParaRPr lang="zh-CN" altLang="en-US"/>
          </a:p>
        </p:txBody>
      </p:sp>
    </p:spTree>
    <p:extLst>
      <p:ext uri="{BB962C8B-B14F-4D97-AF65-F5344CB8AC3E}">
        <p14:creationId xmlns:p14="http://schemas.microsoft.com/office/powerpoint/2010/main" val="1042874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23</a:t>
            </a:fld>
            <a:endParaRPr lang="zh-CN" altLang="en-US"/>
          </a:p>
        </p:txBody>
      </p:sp>
    </p:spTree>
    <p:extLst>
      <p:ext uri="{BB962C8B-B14F-4D97-AF65-F5344CB8AC3E}">
        <p14:creationId xmlns:p14="http://schemas.microsoft.com/office/powerpoint/2010/main" val="371566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24</a:t>
            </a:fld>
            <a:endParaRPr lang="zh-CN" altLang="en-US"/>
          </a:p>
        </p:txBody>
      </p:sp>
    </p:spTree>
    <p:extLst>
      <p:ext uri="{BB962C8B-B14F-4D97-AF65-F5344CB8AC3E}">
        <p14:creationId xmlns:p14="http://schemas.microsoft.com/office/powerpoint/2010/main" val="2511112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05818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3</a:t>
            </a:fld>
            <a:endParaRPr lang="zh-CN" altLang="en-US"/>
          </a:p>
        </p:txBody>
      </p:sp>
    </p:spTree>
    <p:extLst>
      <p:ext uri="{BB962C8B-B14F-4D97-AF65-F5344CB8AC3E}">
        <p14:creationId xmlns:p14="http://schemas.microsoft.com/office/powerpoint/2010/main" val="163897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4</a:t>
            </a:fld>
            <a:endParaRPr lang="zh-CN" altLang="en-US"/>
          </a:p>
        </p:txBody>
      </p:sp>
    </p:spTree>
    <p:extLst>
      <p:ext uri="{BB962C8B-B14F-4D97-AF65-F5344CB8AC3E}">
        <p14:creationId xmlns:p14="http://schemas.microsoft.com/office/powerpoint/2010/main" val="422109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5</a:t>
            </a:fld>
            <a:endParaRPr lang="zh-CN" altLang="en-US"/>
          </a:p>
        </p:txBody>
      </p:sp>
    </p:spTree>
    <p:extLst>
      <p:ext uri="{BB962C8B-B14F-4D97-AF65-F5344CB8AC3E}">
        <p14:creationId xmlns:p14="http://schemas.microsoft.com/office/powerpoint/2010/main" val="3170156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6</a:t>
            </a:fld>
            <a:endParaRPr lang="zh-CN" altLang="en-US"/>
          </a:p>
        </p:txBody>
      </p:sp>
    </p:spTree>
    <p:extLst>
      <p:ext uri="{BB962C8B-B14F-4D97-AF65-F5344CB8AC3E}">
        <p14:creationId xmlns:p14="http://schemas.microsoft.com/office/powerpoint/2010/main" val="167111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053D985-DC53-4386-B262-85287026AD79}" type="slidenum">
              <a:rPr lang="zh-CN" altLang="en-US" smtClean="0"/>
              <a:pPr/>
              <a:t>7</a:t>
            </a:fld>
            <a:endParaRPr lang="zh-CN" altLang="en-US"/>
          </a:p>
        </p:txBody>
      </p:sp>
    </p:spTree>
    <p:extLst>
      <p:ext uri="{BB962C8B-B14F-4D97-AF65-F5344CB8AC3E}">
        <p14:creationId xmlns:p14="http://schemas.microsoft.com/office/powerpoint/2010/main" val="32998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8</a:t>
            </a:fld>
            <a:endParaRPr lang="zh-CN" altLang="en-US"/>
          </a:p>
        </p:txBody>
      </p:sp>
    </p:spTree>
    <p:extLst>
      <p:ext uri="{BB962C8B-B14F-4D97-AF65-F5344CB8AC3E}">
        <p14:creationId xmlns:p14="http://schemas.microsoft.com/office/powerpoint/2010/main" val="404952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DDDFC7-F288-4EFC-B594-E1B442751101}" type="slidenum">
              <a:rPr lang="zh-CN" altLang="en-US" smtClean="0"/>
              <a:pPr/>
              <a:t>9</a:t>
            </a:fld>
            <a:endParaRPr lang="zh-CN" altLang="en-US"/>
          </a:p>
        </p:txBody>
      </p:sp>
    </p:spTree>
    <p:extLst>
      <p:ext uri="{BB962C8B-B14F-4D97-AF65-F5344CB8AC3E}">
        <p14:creationId xmlns:p14="http://schemas.microsoft.com/office/powerpoint/2010/main" val="8289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bg>
      <p:bgPr>
        <a:solidFill>
          <a:srgbClr val="F8F8F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1" name="矩形 10"/>
          <p:cNvSpPr/>
          <p:nvPr userDrawn="1"/>
        </p:nvSpPr>
        <p:spPr>
          <a:xfrm>
            <a:off x="0" y="0"/>
            <a:ext cx="12192000" cy="8811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87975" y="196417"/>
            <a:ext cx="10515600" cy="599151"/>
          </a:xfrm>
        </p:spPr>
        <p:txBody>
          <a:bodyPr>
            <a:normAutofit/>
          </a:bodyPr>
          <a:lstStyle>
            <a:lvl1pPr>
              <a:defRPr sz="2400">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
        <p:nvSpPr>
          <p:cNvPr id="12" name="矩形 11"/>
          <p:cNvSpPr/>
          <p:nvPr userDrawn="1"/>
        </p:nvSpPr>
        <p:spPr>
          <a:xfrm>
            <a:off x="0" y="6580909"/>
            <a:ext cx="12192000" cy="2715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F29E215-7BEA-4495-8F4E-DC6702B1A0D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08182" y="109166"/>
            <a:ext cx="2295843" cy="662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pPr/>
              <a:t>2020/12/16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2020/12/16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8.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
          <p:cNvSpPr txBox="1">
            <a:spLocks noChangeArrowheads="1"/>
          </p:cNvSpPr>
          <p:nvPr/>
        </p:nvSpPr>
        <p:spPr bwMode="auto">
          <a:xfrm>
            <a:off x="5053885" y="2212355"/>
            <a:ext cx="587052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400" b="1" dirty="0"/>
              <a:t>针对机器学习模型的成员推理攻击</a:t>
            </a:r>
          </a:p>
        </p:txBody>
      </p:sp>
      <p:grpSp>
        <p:nvGrpSpPr>
          <p:cNvPr id="19" name="组合 22"/>
          <p:cNvGrpSpPr/>
          <p:nvPr/>
        </p:nvGrpSpPr>
        <p:grpSpPr bwMode="auto">
          <a:xfrm>
            <a:off x="5180860" y="4453571"/>
            <a:ext cx="2510281" cy="676728"/>
            <a:chOff x="354887" y="3764672"/>
            <a:chExt cx="1927062" cy="469872"/>
          </a:xfrm>
        </p:grpSpPr>
        <p:sp>
          <p:nvSpPr>
            <p:cNvPr id="20" name="圆角矩形 19"/>
            <p:cNvSpPr/>
            <p:nvPr/>
          </p:nvSpPr>
          <p:spPr>
            <a:xfrm>
              <a:off x="354887" y="3764672"/>
              <a:ext cx="1817490"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1" name="组合 14"/>
            <p:cNvGrpSpPr/>
            <p:nvPr/>
          </p:nvGrpSpPr>
          <p:grpSpPr bwMode="auto">
            <a:xfrm>
              <a:off x="522348" y="3829833"/>
              <a:ext cx="1759601" cy="339551"/>
              <a:chOff x="4488675" y="3774995"/>
              <a:chExt cx="1755413" cy="339551"/>
            </a:xfrm>
          </p:grpSpPr>
          <p:sp>
            <p:nvSpPr>
              <p:cNvPr id="22" name="文本框 15"/>
              <p:cNvSpPr txBox="1">
                <a:spLocks noChangeArrowheads="1"/>
              </p:cNvSpPr>
              <p:nvPr/>
            </p:nvSpPr>
            <p:spPr bwMode="auto">
              <a:xfrm>
                <a:off x="4776454" y="3837563"/>
                <a:ext cx="1467634" cy="27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答辩人</a:t>
                </a:r>
                <a:r>
                  <a:rPr lang="zh-CN" altLang="en-US" sz="1200" dirty="0" smtClean="0">
                    <a:solidFill>
                      <a:schemeClr val="bg1"/>
                    </a:solidFill>
                    <a:latin typeface="微软雅黑" panose="020B0503020204020204" pitchFamily="34" charset="-122"/>
                    <a:ea typeface="微软雅黑" panose="020B0503020204020204" pitchFamily="34" charset="-122"/>
                  </a:rPr>
                  <a:t>：代宇盛</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3" name="Freeform 33"/>
              <p:cNvSpPr>
                <a:spLocks noEditPoints="1"/>
              </p:cNvSpPr>
              <p:nvPr/>
            </p:nvSpPr>
            <p:spPr bwMode="auto">
              <a:xfrm>
                <a:off x="4488675" y="3774995"/>
                <a:ext cx="257493" cy="339551"/>
              </a:xfrm>
              <a:custGeom>
                <a:avLst/>
                <a:gdLst>
                  <a:gd name="T0" fmla="*/ 214462 w 742"/>
                  <a:gd name="T1" fmla="*/ 80447 h 975"/>
                  <a:gd name="T2" fmla="*/ 214115 w 742"/>
                  <a:gd name="T3" fmla="*/ 87413 h 975"/>
                  <a:gd name="T4" fmla="*/ 215156 w 742"/>
                  <a:gd name="T5" fmla="*/ 94726 h 975"/>
                  <a:gd name="T6" fmla="*/ 202663 w 742"/>
                  <a:gd name="T7" fmla="*/ 123631 h 975"/>
                  <a:gd name="T8" fmla="*/ 207174 w 742"/>
                  <a:gd name="T9" fmla="*/ 91592 h 975"/>
                  <a:gd name="T10" fmla="*/ 206480 w 742"/>
                  <a:gd name="T11" fmla="*/ 83582 h 975"/>
                  <a:gd name="T12" fmla="*/ 208215 w 742"/>
                  <a:gd name="T13" fmla="*/ 78706 h 975"/>
                  <a:gd name="T14" fmla="*/ 210298 w 742"/>
                  <a:gd name="T15" fmla="*/ 32388 h 975"/>
                  <a:gd name="T16" fmla="*/ 213074 w 742"/>
                  <a:gd name="T17" fmla="*/ 39701 h 975"/>
                  <a:gd name="T18" fmla="*/ 235283 w 742"/>
                  <a:gd name="T19" fmla="*/ 58159 h 975"/>
                  <a:gd name="T20" fmla="*/ 213074 w 742"/>
                  <a:gd name="T21" fmla="*/ 78706 h 975"/>
                  <a:gd name="T22" fmla="*/ 147139 w 742"/>
                  <a:gd name="T23" fmla="*/ 1393 h 975"/>
                  <a:gd name="T24" fmla="*/ 205786 w 742"/>
                  <a:gd name="T25" fmla="*/ 35174 h 975"/>
                  <a:gd name="T26" fmla="*/ 178718 w 742"/>
                  <a:gd name="T27" fmla="*/ 64428 h 975"/>
                  <a:gd name="T28" fmla="*/ 75305 w 742"/>
                  <a:gd name="T29" fmla="*/ 81492 h 975"/>
                  <a:gd name="T30" fmla="*/ 106884 w 742"/>
                  <a:gd name="T31" fmla="*/ 34129 h 975"/>
                  <a:gd name="T32" fmla="*/ 169001 w 742"/>
                  <a:gd name="T33" fmla="*/ 40398 h 975"/>
                  <a:gd name="T34" fmla="*/ 104802 w 742"/>
                  <a:gd name="T35" fmla="*/ 31343 h 975"/>
                  <a:gd name="T36" fmla="*/ 19780 w 742"/>
                  <a:gd name="T37" fmla="*/ 22288 h 975"/>
                  <a:gd name="T38" fmla="*/ 91962 w 742"/>
                  <a:gd name="T39" fmla="*/ 103084 h 975"/>
                  <a:gd name="T40" fmla="*/ 157897 w 742"/>
                  <a:gd name="T41" fmla="*/ 90199 h 975"/>
                  <a:gd name="T42" fmla="*/ 164490 w 742"/>
                  <a:gd name="T43" fmla="*/ 94378 h 975"/>
                  <a:gd name="T44" fmla="*/ 166225 w 742"/>
                  <a:gd name="T45" fmla="*/ 109353 h 975"/>
                  <a:gd name="T46" fmla="*/ 170390 w 742"/>
                  <a:gd name="T47" fmla="*/ 108656 h 975"/>
                  <a:gd name="T48" fmla="*/ 179412 w 742"/>
                  <a:gd name="T49" fmla="*/ 124328 h 975"/>
                  <a:gd name="T50" fmla="*/ 169001 w 742"/>
                  <a:gd name="T51" fmla="*/ 145572 h 975"/>
                  <a:gd name="T52" fmla="*/ 115560 w 742"/>
                  <a:gd name="T53" fmla="*/ 181790 h 975"/>
                  <a:gd name="T54" fmla="*/ 87103 w 742"/>
                  <a:gd name="T55" fmla="*/ 144179 h 975"/>
                  <a:gd name="T56" fmla="*/ 82939 w 742"/>
                  <a:gd name="T57" fmla="*/ 104477 h 975"/>
                  <a:gd name="T58" fmla="*/ 91268 w 742"/>
                  <a:gd name="T59" fmla="*/ 111791 h 975"/>
                  <a:gd name="T60" fmla="*/ 182882 w 742"/>
                  <a:gd name="T61" fmla="*/ 86368 h 975"/>
                  <a:gd name="T62" fmla="*/ 187394 w 742"/>
                  <a:gd name="T63" fmla="*/ 125373 h 975"/>
                  <a:gd name="T64" fmla="*/ 146445 w 742"/>
                  <a:gd name="T65" fmla="*/ 188756 h 975"/>
                  <a:gd name="T66" fmla="*/ 81551 w 742"/>
                  <a:gd name="T67" fmla="*/ 151492 h 975"/>
                  <a:gd name="T68" fmla="*/ 74263 w 742"/>
                  <a:gd name="T69" fmla="*/ 100298 h 975"/>
                  <a:gd name="T70" fmla="*/ 182882 w 742"/>
                  <a:gd name="T71" fmla="*/ 86368 h 975"/>
                  <a:gd name="T72" fmla="*/ 13534 w 742"/>
                  <a:gd name="T73" fmla="*/ 231591 h 975"/>
                  <a:gd name="T74" fmla="*/ 117295 w 742"/>
                  <a:gd name="T75" fmla="*/ 250397 h 975"/>
                  <a:gd name="T76" fmla="*/ 111048 w 742"/>
                  <a:gd name="T77" fmla="*/ 207213 h 975"/>
                  <a:gd name="T78" fmla="*/ 147139 w 742"/>
                  <a:gd name="T79" fmla="*/ 200596 h 975"/>
                  <a:gd name="T80" fmla="*/ 137422 w 742"/>
                  <a:gd name="T81" fmla="*/ 224278 h 975"/>
                  <a:gd name="T82" fmla="*/ 170737 w 742"/>
                  <a:gd name="T83" fmla="*/ 192586 h 975"/>
                  <a:gd name="T84" fmla="*/ 257493 w 742"/>
                  <a:gd name="T85" fmla="*/ 254228 h 9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2" h="975">
                    <a:moveTo>
                      <a:pt x="614" y="226"/>
                    </a:moveTo>
                    <a:cubicBezTo>
                      <a:pt x="617" y="226"/>
                      <a:pt x="618" y="228"/>
                      <a:pt x="618" y="231"/>
                    </a:cubicBezTo>
                    <a:lnTo>
                      <a:pt x="619" y="241"/>
                    </a:lnTo>
                    <a:cubicBezTo>
                      <a:pt x="619" y="247"/>
                      <a:pt x="616" y="247"/>
                      <a:pt x="617" y="251"/>
                    </a:cubicBezTo>
                    <a:lnTo>
                      <a:pt x="617" y="263"/>
                    </a:lnTo>
                    <a:cubicBezTo>
                      <a:pt x="617" y="267"/>
                      <a:pt x="620" y="268"/>
                      <a:pt x="620" y="272"/>
                    </a:cubicBezTo>
                    <a:lnTo>
                      <a:pt x="630" y="355"/>
                    </a:lnTo>
                    <a:cubicBezTo>
                      <a:pt x="625" y="365"/>
                      <a:pt x="589" y="365"/>
                      <a:pt x="584" y="355"/>
                    </a:cubicBezTo>
                    <a:lnTo>
                      <a:pt x="594" y="272"/>
                    </a:lnTo>
                    <a:cubicBezTo>
                      <a:pt x="594" y="268"/>
                      <a:pt x="596" y="266"/>
                      <a:pt x="597" y="263"/>
                    </a:cubicBezTo>
                    <a:lnTo>
                      <a:pt x="597" y="251"/>
                    </a:lnTo>
                    <a:cubicBezTo>
                      <a:pt x="597" y="247"/>
                      <a:pt x="595" y="246"/>
                      <a:pt x="595" y="240"/>
                    </a:cubicBezTo>
                    <a:lnTo>
                      <a:pt x="596" y="231"/>
                    </a:lnTo>
                    <a:cubicBezTo>
                      <a:pt x="596" y="228"/>
                      <a:pt x="597" y="226"/>
                      <a:pt x="600" y="226"/>
                    </a:cubicBezTo>
                    <a:lnTo>
                      <a:pt x="600" y="93"/>
                    </a:lnTo>
                    <a:lnTo>
                      <a:pt x="606" y="93"/>
                    </a:lnTo>
                    <a:cubicBezTo>
                      <a:pt x="610" y="93"/>
                      <a:pt x="614" y="96"/>
                      <a:pt x="614" y="100"/>
                    </a:cubicBezTo>
                    <a:lnTo>
                      <a:pt x="614" y="114"/>
                    </a:lnTo>
                    <a:lnTo>
                      <a:pt x="680" y="157"/>
                    </a:lnTo>
                    <a:cubicBezTo>
                      <a:pt x="685" y="160"/>
                      <a:pt x="684" y="166"/>
                      <a:pt x="678" y="167"/>
                    </a:cubicBezTo>
                    <a:lnTo>
                      <a:pt x="614" y="174"/>
                    </a:lnTo>
                    <a:lnTo>
                      <a:pt x="614" y="226"/>
                    </a:lnTo>
                    <a:close/>
                    <a:moveTo>
                      <a:pt x="60" y="54"/>
                    </a:moveTo>
                    <a:lnTo>
                      <a:pt x="424" y="4"/>
                    </a:lnTo>
                    <a:cubicBezTo>
                      <a:pt x="439" y="2"/>
                      <a:pt x="444" y="0"/>
                      <a:pt x="459" y="10"/>
                    </a:cubicBezTo>
                    <a:lnTo>
                      <a:pt x="593" y="101"/>
                    </a:lnTo>
                    <a:lnTo>
                      <a:pt x="593" y="177"/>
                    </a:lnTo>
                    <a:lnTo>
                      <a:pt x="515" y="185"/>
                    </a:lnTo>
                    <a:lnTo>
                      <a:pt x="526" y="234"/>
                    </a:lnTo>
                    <a:cubicBezTo>
                      <a:pt x="424" y="210"/>
                      <a:pt x="319" y="210"/>
                      <a:pt x="217" y="234"/>
                    </a:cubicBezTo>
                    <a:lnTo>
                      <a:pt x="237" y="144"/>
                    </a:lnTo>
                    <a:cubicBezTo>
                      <a:pt x="245" y="112"/>
                      <a:pt x="275" y="103"/>
                      <a:pt x="308" y="98"/>
                    </a:cubicBezTo>
                    <a:cubicBezTo>
                      <a:pt x="350" y="93"/>
                      <a:pt x="393" y="93"/>
                      <a:pt x="435" y="98"/>
                    </a:cubicBezTo>
                    <a:cubicBezTo>
                      <a:pt x="455" y="101"/>
                      <a:pt x="474" y="106"/>
                      <a:pt x="487" y="116"/>
                    </a:cubicBezTo>
                    <a:cubicBezTo>
                      <a:pt x="471" y="99"/>
                      <a:pt x="455" y="94"/>
                      <a:pt x="426" y="91"/>
                    </a:cubicBezTo>
                    <a:cubicBezTo>
                      <a:pt x="382" y="85"/>
                      <a:pt x="347" y="84"/>
                      <a:pt x="302" y="90"/>
                    </a:cubicBezTo>
                    <a:cubicBezTo>
                      <a:pt x="236" y="98"/>
                      <a:pt x="228" y="123"/>
                      <a:pt x="217" y="168"/>
                    </a:cubicBezTo>
                    <a:lnTo>
                      <a:pt x="57" y="64"/>
                    </a:lnTo>
                    <a:cubicBezTo>
                      <a:pt x="51" y="60"/>
                      <a:pt x="52" y="55"/>
                      <a:pt x="60" y="54"/>
                    </a:cubicBezTo>
                    <a:close/>
                    <a:moveTo>
                      <a:pt x="265" y="296"/>
                    </a:moveTo>
                    <a:cubicBezTo>
                      <a:pt x="265" y="284"/>
                      <a:pt x="269" y="284"/>
                      <a:pt x="279" y="287"/>
                    </a:cubicBezTo>
                    <a:cubicBezTo>
                      <a:pt x="306" y="294"/>
                      <a:pt x="427" y="272"/>
                      <a:pt x="455" y="259"/>
                    </a:cubicBezTo>
                    <a:cubicBezTo>
                      <a:pt x="460" y="257"/>
                      <a:pt x="465" y="255"/>
                      <a:pt x="469" y="261"/>
                    </a:cubicBezTo>
                    <a:cubicBezTo>
                      <a:pt x="472" y="263"/>
                      <a:pt x="473" y="267"/>
                      <a:pt x="474" y="271"/>
                    </a:cubicBezTo>
                    <a:cubicBezTo>
                      <a:pt x="477" y="282"/>
                      <a:pt x="477" y="297"/>
                      <a:pt x="478" y="308"/>
                    </a:cubicBezTo>
                    <a:cubicBezTo>
                      <a:pt x="478" y="310"/>
                      <a:pt x="479" y="313"/>
                      <a:pt x="479" y="314"/>
                    </a:cubicBezTo>
                    <a:cubicBezTo>
                      <a:pt x="480" y="322"/>
                      <a:pt x="482" y="323"/>
                      <a:pt x="485" y="321"/>
                    </a:cubicBezTo>
                    <a:cubicBezTo>
                      <a:pt x="488" y="319"/>
                      <a:pt x="489" y="316"/>
                      <a:pt x="491" y="312"/>
                    </a:cubicBezTo>
                    <a:cubicBezTo>
                      <a:pt x="495" y="304"/>
                      <a:pt x="499" y="300"/>
                      <a:pt x="504" y="300"/>
                    </a:cubicBezTo>
                    <a:cubicBezTo>
                      <a:pt x="514" y="300"/>
                      <a:pt x="520" y="325"/>
                      <a:pt x="517" y="357"/>
                    </a:cubicBezTo>
                    <a:cubicBezTo>
                      <a:pt x="513" y="389"/>
                      <a:pt x="502" y="414"/>
                      <a:pt x="492" y="414"/>
                    </a:cubicBezTo>
                    <a:cubicBezTo>
                      <a:pt x="489" y="414"/>
                      <a:pt x="488" y="415"/>
                      <a:pt x="487" y="418"/>
                    </a:cubicBezTo>
                    <a:cubicBezTo>
                      <a:pt x="478" y="463"/>
                      <a:pt x="448" y="501"/>
                      <a:pt x="413" y="521"/>
                    </a:cubicBezTo>
                    <a:cubicBezTo>
                      <a:pt x="383" y="538"/>
                      <a:pt x="365" y="538"/>
                      <a:pt x="333" y="522"/>
                    </a:cubicBezTo>
                    <a:cubicBezTo>
                      <a:pt x="296" y="504"/>
                      <a:pt x="265" y="464"/>
                      <a:pt x="256" y="418"/>
                    </a:cubicBezTo>
                    <a:cubicBezTo>
                      <a:pt x="255" y="415"/>
                      <a:pt x="254" y="414"/>
                      <a:pt x="251" y="414"/>
                    </a:cubicBezTo>
                    <a:cubicBezTo>
                      <a:pt x="241" y="414"/>
                      <a:pt x="230" y="389"/>
                      <a:pt x="226" y="357"/>
                    </a:cubicBezTo>
                    <a:cubicBezTo>
                      <a:pt x="223" y="325"/>
                      <a:pt x="229" y="300"/>
                      <a:pt x="239" y="300"/>
                    </a:cubicBezTo>
                    <a:cubicBezTo>
                      <a:pt x="244" y="300"/>
                      <a:pt x="249" y="306"/>
                      <a:pt x="254" y="316"/>
                    </a:cubicBezTo>
                    <a:cubicBezTo>
                      <a:pt x="256" y="320"/>
                      <a:pt x="261" y="326"/>
                      <a:pt x="263" y="321"/>
                    </a:cubicBezTo>
                    <a:cubicBezTo>
                      <a:pt x="265" y="318"/>
                      <a:pt x="265" y="300"/>
                      <a:pt x="265" y="296"/>
                    </a:cubicBezTo>
                    <a:close/>
                    <a:moveTo>
                      <a:pt x="527" y="248"/>
                    </a:moveTo>
                    <a:cubicBezTo>
                      <a:pt x="529" y="261"/>
                      <a:pt x="529" y="275"/>
                      <a:pt x="529" y="288"/>
                    </a:cubicBezTo>
                    <a:cubicBezTo>
                      <a:pt x="542" y="306"/>
                      <a:pt x="542" y="340"/>
                      <a:pt x="540" y="360"/>
                    </a:cubicBezTo>
                    <a:cubicBezTo>
                      <a:pt x="538" y="382"/>
                      <a:pt x="530" y="422"/>
                      <a:pt x="508" y="435"/>
                    </a:cubicBezTo>
                    <a:cubicBezTo>
                      <a:pt x="498" y="478"/>
                      <a:pt x="463" y="518"/>
                      <a:pt x="422" y="542"/>
                    </a:cubicBezTo>
                    <a:cubicBezTo>
                      <a:pt x="391" y="561"/>
                      <a:pt x="356" y="563"/>
                      <a:pt x="323" y="544"/>
                    </a:cubicBezTo>
                    <a:cubicBezTo>
                      <a:pt x="281" y="521"/>
                      <a:pt x="246" y="479"/>
                      <a:pt x="235" y="435"/>
                    </a:cubicBezTo>
                    <a:cubicBezTo>
                      <a:pt x="213" y="422"/>
                      <a:pt x="205" y="382"/>
                      <a:pt x="203" y="360"/>
                    </a:cubicBezTo>
                    <a:cubicBezTo>
                      <a:pt x="201" y="340"/>
                      <a:pt x="201" y="306"/>
                      <a:pt x="214" y="288"/>
                    </a:cubicBezTo>
                    <a:cubicBezTo>
                      <a:pt x="214" y="275"/>
                      <a:pt x="214" y="262"/>
                      <a:pt x="215" y="248"/>
                    </a:cubicBezTo>
                    <a:cubicBezTo>
                      <a:pt x="318" y="224"/>
                      <a:pt x="424" y="224"/>
                      <a:pt x="527" y="248"/>
                    </a:cubicBezTo>
                    <a:close/>
                    <a:moveTo>
                      <a:pt x="0" y="730"/>
                    </a:moveTo>
                    <a:cubicBezTo>
                      <a:pt x="10" y="707"/>
                      <a:pt x="23" y="686"/>
                      <a:pt x="39" y="665"/>
                    </a:cubicBezTo>
                    <a:cubicBezTo>
                      <a:pt x="112" y="573"/>
                      <a:pt x="186" y="603"/>
                      <a:pt x="252" y="554"/>
                    </a:cubicBezTo>
                    <a:cubicBezTo>
                      <a:pt x="276" y="615"/>
                      <a:pt x="294" y="664"/>
                      <a:pt x="338" y="719"/>
                    </a:cubicBezTo>
                    <a:lnTo>
                      <a:pt x="347" y="644"/>
                    </a:lnTo>
                    <a:lnTo>
                      <a:pt x="320" y="595"/>
                    </a:lnTo>
                    <a:cubicBezTo>
                      <a:pt x="317" y="590"/>
                      <a:pt x="316" y="581"/>
                      <a:pt x="319" y="576"/>
                    </a:cubicBezTo>
                    <a:cubicBezTo>
                      <a:pt x="346" y="589"/>
                      <a:pt x="397" y="589"/>
                      <a:pt x="424" y="576"/>
                    </a:cubicBezTo>
                    <a:cubicBezTo>
                      <a:pt x="426" y="582"/>
                      <a:pt x="426" y="589"/>
                      <a:pt x="424" y="594"/>
                    </a:cubicBezTo>
                    <a:lnTo>
                      <a:pt x="396" y="644"/>
                    </a:lnTo>
                    <a:lnTo>
                      <a:pt x="405" y="719"/>
                    </a:lnTo>
                    <a:cubicBezTo>
                      <a:pt x="449" y="664"/>
                      <a:pt x="467" y="615"/>
                      <a:pt x="492" y="553"/>
                    </a:cubicBezTo>
                    <a:cubicBezTo>
                      <a:pt x="554" y="598"/>
                      <a:pt x="632" y="574"/>
                      <a:pt x="704" y="665"/>
                    </a:cubicBezTo>
                    <a:cubicBezTo>
                      <a:pt x="720" y="686"/>
                      <a:pt x="733" y="707"/>
                      <a:pt x="742" y="730"/>
                    </a:cubicBezTo>
                    <a:cubicBezTo>
                      <a:pt x="524" y="971"/>
                      <a:pt x="219" y="975"/>
                      <a:pt x="0" y="73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grpSp>
        <p:nvGrpSpPr>
          <p:cNvPr id="24" name="组合 21"/>
          <p:cNvGrpSpPr/>
          <p:nvPr/>
        </p:nvGrpSpPr>
        <p:grpSpPr bwMode="auto">
          <a:xfrm>
            <a:off x="7989148" y="4453572"/>
            <a:ext cx="2449080" cy="793677"/>
            <a:chOff x="2706188" y="3808153"/>
            <a:chExt cx="1817491" cy="551074"/>
          </a:xfrm>
        </p:grpSpPr>
        <p:sp>
          <p:nvSpPr>
            <p:cNvPr id="25" name="圆角矩形 24"/>
            <p:cNvSpPr/>
            <p:nvPr/>
          </p:nvSpPr>
          <p:spPr>
            <a:xfrm>
              <a:off x="2706188" y="3808153"/>
              <a:ext cx="1817491" cy="4698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nvGrpSpPr>
            <p:cNvPr id="26" name="组合 18"/>
            <p:cNvGrpSpPr/>
            <p:nvPr/>
          </p:nvGrpSpPr>
          <p:grpSpPr bwMode="auto">
            <a:xfrm>
              <a:off x="2870521" y="3889200"/>
              <a:ext cx="1653158" cy="470027"/>
              <a:chOff x="718649" y="3774995"/>
              <a:chExt cx="1653158" cy="470027"/>
            </a:xfrm>
          </p:grpSpPr>
          <p:sp>
            <p:nvSpPr>
              <p:cNvPr id="27" name="Freeform 26"/>
              <p:cNvSpPr>
                <a:spLocks noEditPoints="1"/>
              </p:cNvSpPr>
              <p:nvPr/>
            </p:nvSpPr>
            <p:spPr bwMode="auto">
              <a:xfrm>
                <a:off x="718649" y="3774995"/>
                <a:ext cx="266362" cy="307777"/>
              </a:xfrm>
              <a:custGeom>
                <a:avLst/>
                <a:gdLst>
                  <a:gd name="T0" fmla="*/ 266362 w 1137"/>
                  <a:gd name="T1" fmla="*/ 278710 h 1313"/>
                  <a:gd name="T2" fmla="*/ 187882 w 1137"/>
                  <a:gd name="T3" fmla="*/ 182135 h 1313"/>
                  <a:gd name="T4" fmla="*/ 153445 w 1137"/>
                  <a:gd name="T5" fmla="*/ 291837 h 1313"/>
                  <a:gd name="T6" fmla="*/ 142435 w 1137"/>
                  <a:gd name="T7" fmla="*/ 224562 h 1313"/>
                  <a:gd name="T8" fmla="*/ 123927 w 1137"/>
                  <a:gd name="T9" fmla="*/ 224562 h 1313"/>
                  <a:gd name="T10" fmla="*/ 112917 w 1137"/>
                  <a:gd name="T11" fmla="*/ 291837 h 1313"/>
                  <a:gd name="T12" fmla="*/ 78480 w 1137"/>
                  <a:gd name="T13" fmla="*/ 182135 h 1313"/>
                  <a:gd name="T14" fmla="*/ 0 w 1137"/>
                  <a:gd name="T15" fmla="*/ 278710 h 1313"/>
                  <a:gd name="T16" fmla="*/ 0 w 1137"/>
                  <a:gd name="T17" fmla="*/ 280117 h 1313"/>
                  <a:gd name="T18" fmla="*/ 0 w 1137"/>
                  <a:gd name="T19" fmla="*/ 280820 h 1313"/>
                  <a:gd name="T20" fmla="*/ 133064 w 1137"/>
                  <a:gd name="T21" fmla="*/ 305199 h 1313"/>
                  <a:gd name="T22" fmla="*/ 266362 w 1137"/>
                  <a:gd name="T23" fmla="*/ 280820 h 1313"/>
                  <a:gd name="T24" fmla="*/ 266362 w 1137"/>
                  <a:gd name="T25" fmla="*/ 280117 h 1313"/>
                  <a:gd name="T26" fmla="*/ 266362 w 1137"/>
                  <a:gd name="T27" fmla="*/ 278710 h 1313"/>
                  <a:gd name="T28" fmla="*/ 140092 w 1137"/>
                  <a:gd name="T29" fmla="*/ 190808 h 1313"/>
                  <a:gd name="T30" fmla="*/ 126270 w 1137"/>
                  <a:gd name="T31" fmla="*/ 190808 h 1313"/>
                  <a:gd name="T32" fmla="*/ 122522 w 1137"/>
                  <a:gd name="T33" fmla="*/ 192449 h 1313"/>
                  <a:gd name="T34" fmla="*/ 117134 w 1137"/>
                  <a:gd name="T35" fmla="*/ 197605 h 1313"/>
                  <a:gd name="T36" fmla="*/ 116197 w 1137"/>
                  <a:gd name="T37" fmla="*/ 204169 h 1313"/>
                  <a:gd name="T38" fmla="*/ 122990 w 1137"/>
                  <a:gd name="T39" fmla="*/ 215420 h 1313"/>
                  <a:gd name="T40" fmla="*/ 127441 w 1137"/>
                  <a:gd name="T41" fmla="*/ 217999 h 1313"/>
                  <a:gd name="T42" fmla="*/ 138921 w 1137"/>
                  <a:gd name="T43" fmla="*/ 217999 h 1313"/>
                  <a:gd name="T44" fmla="*/ 143372 w 1137"/>
                  <a:gd name="T45" fmla="*/ 215420 h 1313"/>
                  <a:gd name="T46" fmla="*/ 150165 w 1137"/>
                  <a:gd name="T47" fmla="*/ 204169 h 1313"/>
                  <a:gd name="T48" fmla="*/ 149228 w 1137"/>
                  <a:gd name="T49" fmla="*/ 197605 h 1313"/>
                  <a:gd name="T50" fmla="*/ 143840 w 1137"/>
                  <a:gd name="T51" fmla="*/ 192449 h 1313"/>
                  <a:gd name="T52" fmla="*/ 140092 w 1137"/>
                  <a:gd name="T53" fmla="*/ 190808 h 1313"/>
                  <a:gd name="T54" fmla="*/ 133064 w 1137"/>
                  <a:gd name="T55" fmla="*/ 164085 h 1313"/>
                  <a:gd name="T56" fmla="*/ 192568 w 1137"/>
                  <a:gd name="T57" fmla="*/ 76417 h 1313"/>
                  <a:gd name="T58" fmla="*/ 133064 w 1137"/>
                  <a:gd name="T59" fmla="*/ 0 h 1313"/>
                  <a:gd name="T60" fmla="*/ 73794 w 1137"/>
                  <a:gd name="T61" fmla="*/ 76417 h 1313"/>
                  <a:gd name="T62" fmla="*/ 133064 w 1137"/>
                  <a:gd name="T63" fmla="*/ 164085 h 13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37" h="1313">
                    <a:moveTo>
                      <a:pt x="1137" y="1189"/>
                    </a:moveTo>
                    <a:cubicBezTo>
                      <a:pt x="1137" y="1017"/>
                      <a:pt x="1000" y="853"/>
                      <a:pt x="802" y="777"/>
                    </a:cubicBezTo>
                    <a:lnTo>
                      <a:pt x="655" y="1245"/>
                    </a:lnTo>
                    <a:lnTo>
                      <a:pt x="608" y="958"/>
                    </a:lnTo>
                    <a:lnTo>
                      <a:pt x="529" y="958"/>
                    </a:lnTo>
                    <a:lnTo>
                      <a:pt x="482" y="1245"/>
                    </a:lnTo>
                    <a:lnTo>
                      <a:pt x="335" y="777"/>
                    </a:lnTo>
                    <a:cubicBezTo>
                      <a:pt x="138" y="853"/>
                      <a:pt x="0" y="1017"/>
                      <a:pt x="0" y="1189"/>
                    </a:cubicBezTo>
                    <a:cubicBezTo>
                      <a:pt x="0" y="1191"/>
                      <a:pt x="0" y="1193"/>
                      <a:pt x="0" y="1195"/>
                    </a:cubicBezTo>
                    <a:cubicBezTo>
                      <a:pt x="0" y="1196"/>
                      <a:pt x="0" y="1197"/>
                      <a:pt x="0" y="1198"/>
                    </a:cubicBezTo>
                    <a:cubicBezTo>
                      <a:pt x="0" y="1313"/>
                      <a:pt x="119" y="1302"/>
                      <a:pt x="568" y="1302"/>
                    </a:cubicBezTo>
                    <a:cubicBezTo>
                      <a:pt x="1047" y="1302"/>
                      <a:pt x="1137" y="1313"/>
                      <a:pt x="1137" y="1198"/>
                    </a:cubicBezTo>
                    <a:cubicBezTo>
                      <a:pt x="1137" y="1197"/>
                      <a:pt x="1137" y="1196"/>
                      <a:pt x="1137" y="1195"/>
                    </a:cubicBezTo>
                    <a:cubicBezTo>
                      <a:pt x="1137" y="1193"/>
                      <a:pt x="1137" y="1191"/>
                      <a:pt x="1137" y="1189"/>
                    </a:cubicBezTo>
                    <a:close/>
                    <a:moveTo>
                      <a:pt x="598" y="814"/>
                    </a:moveTo>
                    <a:lnTo>
                      <a:pt x="539" y="814"/>
                    </a:lnTo>
                    <a:cubicBezTo>
                      <a:pt x="533" y="814"/>
                      <a:pt x="527" y="816"/>
                      <a:pt x="523" y="821"/>
                    </a:cubicBezTo>
                    <a:lnTo>
                      <a:pt x="500" y="843"/>
                    </a:lnTo>
                    <a:cubicBezTo>
                      <a:pt x="493" y="851"/>
                      <a:pt x="491" y="862"/>
                      <a:pt x="496" y="871"/>
                    </a:cubicBezTo>
                    <a:lnTo>
                      <a:pt x="525" y="919"/>
                    </a:lnTo>
                    <a:cubicBezTo>
                      <a:pt x="529" y="926"/>
                      <a:pt x="536" y="930"/>
                      <a:pt x="544" y="930"/>
                    </a:cubicBezTo>
                    <a:lnTo>
                      <a:pt x="593" y="930"/>
                    </a:lnTo>
                    <a:cubicBezTo>
                      <a:pt x="601" y="930"/>
                      <a:pt x="608" y="926"/>
                      <a:pt x="612" y="919"/>
                    </a:cubicBezTo>
                    <a:lnTo>
                      <a:pt x="641" y="871"/>
                    </a:lnTo>
                    <a:cubicBezTo>
                      <a:pt x="646" y="862"/>
                      <a:pt x="644" y="851"/>
                      <a:pt x="637" y="843"/>
                    </a:cubicBezTo>
                    <a:lnTo>
                      <a:pt x="614" y="821"/>
                    </a:lnTo>
                    <a:cubicBezTo>
                      <a:pt x="610" y="816"/>
                      <a:pt x="604" y="814"/>
                      <a:pt x="598" y="814"/>
                    </a:cubicBezTo>
                    <a:close/>
                    <a:moveTo>
                      <a:pt x="568" y="700"/>
                    </a:moveTo>
                    <a:cubicBezTo>
                      <a:pt x="708" y="700"/>
                      <a:pt x="822" y="506"/>
                      <a:pt x="822" y="326"/>
                    </a:cubicBezTo>
                    <a:cubicBezTo>
                      <a:pt x="822" y="146"/>
                      <a:pt x="708" y="0"/>
                      <a:pt x="568" y="0"/>
                    </a:cubicBezTo>
                    <a:cubicBezTo>
                      <a:pt x="429" y="0"/>
                      <a:pt x="315" y="146"/>
                      <a:pt x="315" y="326"/>
                    </a:cubicBezTo>
                    <a:cubicBezTo>
                      <a:pt x="315" y="506"/>
                      <a:pt x="429" y="700"/>
                      <a:pt x="568" y="70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28" name="文本框 20"/>
              <p:cNvSpPr txBox="1">
                <a:spLocks noChangeArrowheads="1"/>
              </p:cNvSpPr>
              <p:nvPr/>
            </p:nvSpPr>
            <p:spPr bwMode="auto">
              <a:xfrm>
                <a:off x="1035513" y="3783384"/>
                <a:ext cx="1336294" cy="46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dirty="0" smtClean="0">
                    <a:solidFill>
                      <a:schemeClr val="bg1"/>
                    </a:solidFill>
                    <a:latin typeface="微软雅黑" panose="020B0503020204020204" pitchFamily="34" charset="-122"/>
                    <a:ea typeface="微软雅黑" panose="020B0503020204020204" pitchFamily="34" charset="-122"/>
                  </a:rPr>
                  <a:t>成员：马尚，刘征宇，胡明智，代宇盛</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65" y="1250895"/>
            <a:ext cx="5075560" cy="4114999"/>
          </a:xfrm>
          <a:prstGeom prst="rect">
            <a:avLst/>
          </a:prstGeom>
        </p:spPr>
      </p:pic>
      <p:pic>
        <p:nvPicPr>
          <p:cNvPr id="8" name="图片 7">
            <a:extLst>
              <a:ext uri="{FF2B5EF4-FFF2-40B4-BE49-F238E27FC236}">
                <a16:creationId xmlns:a16="http://schemas.microsoft.com/office/drawing/2014/main" id="{58DDD649-2892-4E4D-8BF6-216A61E9E08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9650438" y="239193"/>
            <a:ext cx="2228036" cy="6432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攻击模型</a:t>
            </a:r>
            <a:endParaRPr lang="zh-CN" altLang="en-US" b="1" dirty="0"/>
          </a:p>
        </p:txBody>
      </p:sp>
      <p:sp>
        <p:nvSpPr>
          <p:cNvPr id="25" name="矩形 24"/>
          <p:cNvSpPr/>
          <p:nvPr/>
        </p:nvSpPr>
        <p:spPr>
          <a:xfrm>
            <a:off x="609011" y="1553448"/>
            <a:ext cx="6115107" cy="461665"/>
          </a:xfrm>
          <a:prstGeom prst="rect">
            <a:avLst/>
          </a:prstGeom>
        </p:spPr>
        <p:txBody>
          <a:bodyPr wrap="square">
            <a:spAutoFit/>
          </a:bodyPr>
          <a:lstStyle/>
          <a:p>
            <a:r>
              <a:rPr lang="zh-CN" altLang="en-US" sz="2400" b="1" dirty="0" smtClean="0"/>
              <a:t>基于这种差异决定成员的猜想做出以下推断：</a:t>
            </a:r>
            <a:endParaRPr lang="zh-CN" altLang="en-US" sz="2400" b="1" dirty="0"/>
          </a:p>
        </p:txBody>
      </p:sp>
      <p:sp>
        <p:nvSpPr>
          <p:cNvPr id="3" name="矩形 2"/>
          <p:cNvSpPr/>
          <p:nvPr/>
        </p:nvSpPr>
        <p:spPr>
          <a:xfrm>
            <a:off x="1026527" y="269604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189690" y="3019213"/>
            <a:ext cx="2658794" cy="92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53377" y="3090514"/>
            <a:ext cx="2859911" cy="800219"/>
          </a:xfrm>
          <a:prstGeom prst="rect">
            <a:avLst/>
          </a:prstGeom>
          <a:noFill/>
        </p:spPr>
        <p:txBody>
          <a:bodyPr wrap="square" rtlCol="0">
            <a:spAutoFit/>
          </a:bodyPr>
          <a:lstStyle/>
          <a:p>
            <a:r>
              <a:rPr lang="en-US" altLang="zh-CN" sz="2800" b="1" dirty="0" smtClean="0">
                <a:solidFill>
                  <a:schemeClr val="bg1"/>
                </a:solidFill>
              </a:rPr>
              <a:t>Attack  model</a:t>
            </a:r>
          </a:p>
          <a:p>
            <a:r>
              <a:rPr lang="zh-CN" altLang="en-US" b="1" dirty="0" smtClean="0">
                <a:solidFill>
                  <a:schemeClr val="bg1"/>
                </a:solidFill>
              </a:rPr>
              <a:t>         二分类模型</a:t>
            </a:r>
            <a:endParaRPr lang="zh-CN" altLang="en-US" b="1" dirty="0">
              <a:solidFill>
                <a:schemeClr val="bg1"/>
              </a:solidFill>
            </a:endParaRPr>
          </a:p>
        </p:txBody>
      </p:sp>
      <p:sp>
        <p:nvSpPr>
          <p:cNvPr id="8" name="文本框 7"/>
          <p:cNvSpPr txBox="1"/>
          <p:nvPr/>
        </p:nvSpPr>
        <p:spPr>
          <a:xfrm>
            <a:off x="737105" y="2802970"/>
            <a:ext cx="1871003" cy="1477328"/>
          </a:xfrm>
          <a:prstGeom prst="rect">
            <a:avLst/>
          </a:prstGeom>
          <a:noFill/>
        </p:spPr>
        <p:txBody>
          <a:bodyPr wrap="square" rtlCol="0">
            <a:spAutoFit/>
          </a:bodyPr>
          <a:lstStyle/>
          <a:p>
            <a:r>
              <a:rPr lang="zh-CN" altLang="en-US" b="1" dirty="0" smtClean="0"/>
              <a:t>输入：</a:t>
            </a:r>
            <a:endParaRPr lang="en-US" altLang="zh-CN" b="1" dirty="0" smtClean="0"/>
          </a:p>
          <a:p>
            <a:r>
              <a:rPr lang="en-US" altLang="zh-CN" dirty="0" err="1" smtClean="0"/>
              <a:t>1.label</a:t>
            </a:r>
            <a:r>
              <a:rPr lang="en-US" altLang="zh-CN" dirty="0" smtClean="0"/>
              <a:t> </a:t>
            </a:r>
            <a:r>
              <a:rPr lang="zh-CN" altLang="en-US" dirty="0" smtClean="0"/>
              <a:t>（数据集 原始的标签）</a:t>
            </a:r>
            <a:endParaRPr lang="en-US" altLang="zh-CN" dirty="0" smtClean="0"/>
          </a:p>
          <a:p>
            <a:r>
              <a:rPr lang="en-US" altLang="zh-CN" dirty="0" err="1" smtClean="0"/>
              <a:t>2.target</a:t>
            </a:r>
            <a:r>
              <a:rPr lang="en-US" altLang="zh-CN" dirty="0" smtClean="0"/>
              <a:t> model</a:t>
            </a:r>
            <a:r>
              <a:rPr lang="zh-CN" altLang="en-US" dirty="0" smtClean="0"/>
              <a:t>的预测结果</a:t>
            </a:r>
            <a:endParaRPr lang="en-US" altLang="zh-CN" dirty="0" smtClean="0"/>
          </a:p>
        </p:txBody>
      </p:sp>
      <p:cxnSp>
        <p:nvCxnSpPr>
          <p:cNvPr id="10" name="直接箭头连接符 9"/>
          <p:cNvCxnSpPr>
            <a:stCxn id="8" idx="3"/>
          </p:cNvCxnSpPr>
          <p:nvPr/>
        </p:nvCxnSpPr>
        <p:spPr>
          <a:xfrm>
            <a:off x="2608108" y="354163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13288" y="3530092"/>
            <a:ext cx="1176857"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54949" y="3368509"/>
            <a:ext cx="2194147" cy="369332"/>
          </a:xfrm>
          <a:prstGeom prst="rect">
            <a:avLst/>
          </a:prstGeom>
          <a:noFill/>
        </p:spPr>
        <p:txBody>
          <a:bodyPr wrap="square" rtlCol="0">
            <a:spAutoFit/>
          </a:bodyPr>
          <a:lstStyle/>
          <a:p>
            <a:r>
              <a:rPr lang="zh-CN" altLang="en-US" b="1" dirty="0" smtClean="0"/>
              <a:t>目标：</a:t>
            </a:r>
            <a:r>
              <a:rPr lang="zh-CN" altLang="en-US" dirty="0" smtClean="0"/>
              <a:t>成员 </a:t>
            </a:r>
            <a:r>
              <a:rPr lang="en-US" altLang="zh-CN" dirty="0" smtClean="0"/>
              <a:t>or not</a:t>
            </a:r>
            <a:endParaRPr lang="zh-CN" altLang="en-US" dirty="0"/>
          </a:p>
        </p:txBody>
      </p:sp>
      <p:sp>
        <p:nvSpPr>
          <p:cNvPr id="5" name="文本框 4"/>
          <p:cNvSpPr txBox="1"/>
          <p:nvPr/>
        </p:nvSpPr>
        <p:spPr>
          <a:xfrm>
            <a:off x="1672606" y="5012026"/>
            <a:ext cx="9549517" cy="830997"/>
          </a:xfrm>
          <a:prstGeom prst="rect">
            <a:avLst/>
          </a:prstGeom>
          <a:noFill/>
        </p:spPr>
        <p:txBody>
          <a:bodyPr wrap="square" rtlCol="0">
            <a:spAutoFit/>
          </a:bodyPr>
          <a:lstStyle/>
          <a:p>
            <a:r>
              <a:rPr lang="zh-CN" altLang="en-US" sz="2400" b="1" dirty="0" smtClean="0"/>
              <a:t>因为没有</a:t>
            </a:r>
            <a:r>
              <a:rPr lang="en-US" altLang="zh-CN" sz="2400" b="1" dirty="0" smtClean="0"/>
              <a:t>target model——&gt;</a:t>
            </a:r>
            <a:r>
              <a:rPr lang="zh-CN" altLang="en-US" sz="2400" b="1" dirty="0" smtClean="0"/>
              <a:t>不知道输入的数据数据是否为成员</a:t>
            </a:r>
            <a:endParaRPr lang="en-US" altLang="zh-CN" sz="2400" b="1" dirty="0" smtClean="0"/>
          </a:p>
          <a:p>
            <a:r>
              <a:rPr lang="zh-CN" altLang="en-US" sz="2400" b="1" dirty="0"/>
              <a:t>那</a:t>
            </a:r>
            <a:r>
              <a:rPr lang="zh-CN" altLang="en-US" sz="2400" b="1" dirty="0" smtClean="0"/>
              <a:t>就克隆一个</a:t>
            </a:r>
            <a:r>
              <a:rPr lang="en-US" altLang="zh-CN" sz="2400" b="1" dirty="0" err="1" smtClean="0"/>
              <a:t>taget</a:t>
            </a:r>
            <a:r>
              <a:rPr lang="en-US" altLang="zh-CN" sz="2400" b="1" dirty="0" smtClean="0"/>
              <a:t> model </a:t>
            </a:r>
            <a:r>
              <a:rPr lang="zh-CN" altLang="en-US" sz="2400" b="1" dirty="0" smtClean="0"/>
              <a:t>出来！！</a:t>
            </a:r>
            <a:endParaRPr lang="zh-CN" altLang="en-US" sz="2400" b="1" dirty="0"/>
          </a:p>
        </p:txBody>
      </p:sp>
    </p:spTree>
    <p:custDataLst>
      <p:tags r:id="rId1"/>
    </p:custDataLst>
    <p:extLst>
      <p:ext uri="{BB962C8B-B14F-4D97-AF65-F5344CB8AC3E}">
        <p14:creationId xmlns:p14="http://schemas.microsoft.com/office/powerpoint/2010/main" val="28820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影子模型（</a:t>
            </a:r>
            <a:r>
              <a:rPr lang="en-US" altLang="zh-CN" b="1" dirty="0" smtClean="0"/>
              <a:t>shadow models</a:t>
            </a:r>
            <a:r>
              <a:rPr lang="zh-CN" altLang="en-US" b="1" dirty="0" smtClean="0"/>
              <a:t>）</a:t>
            </a:r>
            <a:endParaRPr lang="zh-CN" altLang="en-US" b="1" dirty="0"/>
          </a:p>
        </p:txBody>
      </p:sp>
      <p:sp>
        <p:nvSpPr>
          <p:cNvPr id="3" name="矩形 2"/>
          <p:cNvSpPr/>
          <p:nvPr/>
        </p:nvSpPr>
        <p:spPr>
          <a:xfrm>
            <a:off x="833137" y="1992309"/>
            <a:ext cx="2666114" cy="584775"/>
          </a:xfrm>
          <a:prstGeom prst="rect">
            <a:avLst/>
          </a:prstGeom>
        </p:spPr>
        <p:txBody>
          <a:bodyPr wrap="none">
            <a:spAutoFit/>
          </a:bodyPr>
          <a:lstStyle/>
          <a:p>
            <a:r>
              <a:rPr lang="en-US" altLang="zh-CN" sz="3200" b="1" dirty="0" smtClean="0">
                <a:latin typeface="Lucida Grande"/>
              </a:rPr>
              <a:t>target model</a:t>
            </a:r>
            <a:endParaRPr lang="en-US" altLang="zh-CN" sz="3200" b="1" i="0" dirty="0">
              <a:effectLst/>
              <a:latin typeface="Lucida Grande"/>
            </a:endParaRPr>
          </a:p>
        </p:txBody>
      </p:sp>
      <p:cxnSp>
        <p:nvCxnSpPr>
          <p:cNvPr id="5" name="直接箭头连接符 4"/>
          <p:cNvCxnSpPr/>
          <p:nvPr/>
        </p:nvCxnSpPr>
        <p:spPr>
          <a:xfrm flipH="1">
            <a:off x="2152125" y="2772410"/>
            <a:ext cx="14069" cy="100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1"/>
          <p:cNvSpPr>
            <a:spLocks noChangeArrowheads="1"/>
          </p:cNvSpPr>
          <p:nvPr/>
        </p:nvSpPr>
        <p:spPr bwMode="auto">
          <a:xfrm>
            <a:off x="942535" y="3969151"/>
            <a:ext cx="287290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sz="3200" b="1" dirty="0">
                <a:latin typeface="Lucida Grande"/>
              </a:rPr>
              <a:t>shadow model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0" name="文本框 9"/>
          <p:cNvSpPr txBox="1"/>
          <p:nvPr/>
        </p:nvSpPr>
        <p:spPr>
          <a:xfrm>
            <a:off x="4304714" y="2012107"/>
            <a:ext cx="6217920" cy="1477328"/>
          </a:xfrm>
          <a:prstGeom prst="rect">
            <a:avLst/>
          </a:prstGeom>
          <a:noFill/>
        </p:spPr>
        <p:txBody>
          <a:bodyPr wrap="square" rtlCol="0">
            <a:spAutoFit/>
          </a:bodyPr>
          <a:lstStyle/>
          <a:p>
            <a:r>
              <a:rPr lang="zh-CN" altLang="en-US" b="1" dirty="0" smtClean="0"/>
              <a:t>怎样克隆：</a:t>
            </a:r>
            <a:endParaRPr lang="en-US" altLang="zh-CN" b="1" dirty="0" smtClean="0"/>
          </a:p>
          <a:p>
            <a:endParaRPr lang="en-US" altLang="zh-CN" b="1" dirty="0" smtClean="0"/>
          </a:p>
          <a:p>
            <a:r>
              <a:rPr lang="zh-CN" altLang="en-US" b="1" dirty="0" smtClean="0"/>
              <a:t>原理：</a:t>
            </a:r>
            <a:r>
              <a:rPr lang="zh-CN" altLang="zh-CN" dirty="0" smtClean="0"/>
              <a:t>在</a:t>
            </a:r>
            <a:r>
              <a:rPr lang="zh-CN" altLang="zh-CN" dirty="0"/>
              <a:t>相似分布的数据上利用相似的类映射</a:t>
            </a:r>
            <a:r>
              <a:rPr lang="zh-CN" altLang="zh-CN" dirty="0" smtClean="0"/>
              <a:t>方式</a:t>
            </a:r>
            <a:r>
              <a:rPr lang="zh-CN" altLang="en-US" dirty="0" smtClean="0"/>
              <a:t>仿造</a:t>
            </a:r>
            <a:r>
              <a:rPr lang="en-US" altLang="zh-CN" dirty="0" smtClean="0"/>
              <a:t>target model </a:t>
            </a:r>
            <a:r>
              <a:rPr lang="zh-CN" altLang="en-US" dirty="0" smtClean="0"/>
              <a:t>生成一个</a:t>
            </a:r>
            <a:r>
              <a:rPr lang="en-US" altLang="zh-CN" dirty="0" smtClean="0"/>
              <a:t>shadow model</a:t>
            </a:r>
          </a:p>
          <a:p>
            <a:endParaRPr lang="zh-CN" altLang="en-US" dirty="0"/>
          </a:p>
        </p:txBody>
      </p:sp>
      <p:sp>
        <p:nvSpPr>
          <p:cNvPr id="13" name="矩形 12"/>
          <p:cNvSpPr/>
          <p:nvPr/>
        </p:nvSpPr>
        <p:spPr>
          <a:xfrm>
            <a:off x="10105683" y="2612790"/>
            <a:ext cx="1683043" cy="461665"/>
          </a:xfrm>
          <a:prstGeom prst="rect">
            <a:avLst/>
          </a:prstGeom>
        </p:spPr>
        <p:txBody>
          <a:bodyPr wrap="square">
            <a:spAutoFit/>
          </a:bodyPr>
          <a:lstStyle/>
          <a:p>
            <a:r>
              <a:rPr lang="zh-CN" altLang="en-US" sz="2400" b="1" dirty="0" smtClean="0"/>
              <a:t>模型</a:t>
            </a:r>
            <a:r>
              <a:rPr lang="en-US" altLang="zh-CN" sz="2400" b="1" dirty="0" smtClean="0"/>
              <a:t>+</a:t>
            </a:r>
            <a:r>
              <a:rPr lang="zh-CN" altLang="en-US" sz="2400" b="1" dirty="0" smtClean="0"/>
              <a:t>数据</a:t>
            </a:r>
            <a:endParaRPr lang="zh-CN" altLang="en-US" sz="2400" b="1" dirty="0"/>
          </a:p>
        </p:txBody>
      </p:sp>
    </p:spTree>
    <p:custDataLst>
      <p:tags r:id="rId1"/>
    </p:custDataLst>
    <p:extLst>
      <p:ext uri="{BB962C8B-B14F-4D97-AF65-F5344CB8AC3E}">
        <p14:creationId xmlns:p14="http://schemas.microsoft.com/office/powerpoint/2010/main" val="72747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影子模型（</a:t>
            </a:r>
            <a:r>
              <a:rPr lang="en-US" altLang="zh-CN" b="1" dirty="0" smtClean="0"/>
              <a:t>shadow models</a:t>
            </a:r>
            <a:r>
              <a:rPr lang="zh-CN" altLang="en-US" b="1" dirty="0" smtClean="0"/>
              <a:t>）</a:t>
            </a:r>
            <a:endParaRPr lang="zh-CN" altLang="en-US" b="1" dirty="0"/>
          </a:p>
        </p:txBody>
      </p:sp>
      <p:sp>
        <p:nvSpPr>
          <p:cNvPr id="13" name="矩形 12"/>
          <p:cNvSpPr/>
          <p:nvPr/>
        </p:nvSpPr>
        <p:spPr>
          <a:xfrm>
            <a:off x="447430" y="1236603"/>
            <a:ext cx="2881338" cy="461665"/>
          </a:xfrm>
          <a:prstGeom prst="rect">
            <a:avLst/>
          </a:prstGeom>
        </p:spPr>
        <p:txBody>
          <a:bodyPr wrap="square">
            <a:spAutoFit/>
          </a:bodyPr>
          <a:lstStyle/>
          <a:p>
            <a:r>
              <a:rPr lang="zh-CN" altLang="en-US" sz="2400" b="1" dirty="0" smtClean="0"/>
              <a:t>相似分布的数据：</a:t>
            </a:r>
            <a:endParaRPr lang="zh-CN" altLang="en-US" sz="2400" b="1" dirty="0"/>
          </a:p>
        </p:txBody>
      </p:sp>
      <p:sp>
        <p:nvSpPr>
          <p:cNvPr id="4" name="矩形 3"/>
          <p:cNvSpPr/>
          <p:nvPr/>
        </p:nvSpPr>
        <p:spPr>
          <a:xfrm>
            <a:off x="971550" y="2033249"/>
            <a:ext cx="4738468" cy="2308324"/>
          </a:xfrm>
          <a:prstGeom prst="rect">
            <a:avLst/>
          </a:prstGeom>
        </p:spPr>
        <p:txBody>
          <a:bodyPr wrap="square">
            <a:spAutoFit/>
          </a:bodyPr>
          <a:lstStyle/>
          <a:p>
            <a:r>
              <a:rPr lang="en-US" altLang="zh-CN" b="1" dirty="0" smtClean="0"/>
              <a:t>A</a:t>
            </a:r>
            <a:r>
              <a:rPr lang="zh-CN" altLang="en-US" b="1" dirty="0" smtClean="0"/>
              <a:t>、基于模型的合成。</a:t>
            </a:r>
            <a:r>
              <a:rPr lang="en-US" altLang="zh-CN" dirty="0" smtClean="0"/>
              <a:t>(</a:t>
            </a:r>
            <a:r>
              <a:rPr lang="en-US" altLang="zh-CN" b="1" dirty="0" smtClean="0"/>
              <a:t>Model-based synthesis</a:t>
            </a:r>
            <a:r>
              <a:rPr lang="en-US" altLang="zh-CN" dirty="0" smtClean="0"/>
              <a:t>)</a:t>
            </a:r>
            <a:r>
              <a:rPr lang="zh-CN" altLang="en-US" dirty="0" smtClean="0"/>
              <a:t>如果攻击者没有真正的训练数据</a:t>
            </a:r>
            <a:r>
              <a:rPr lang="en-US" altLang="zh-CN" dirty="0" smtClean="0"/>
              <a:t>,</a:t>
            </a:r>
            <a:r>
              <a:rPr lang="zh-CN" altLang="en-US" dirty="0" smtClean="0"/>
              <a:t>也没有关于其分布的任何统计</a:t>
            </a:r>
            <a:r>
              <a:rPr lang="en-US" altLang="zh-CN" dirty="0" smtClean="0"/>
              <a:t>,</a:t>
            </a:r>
            <a:r>
              <a:rPr lang="zh-CN" altLang="en-US" dirty="0" smtClean="0"/>
              <a:t>他可以利用目标模型本身为影子模型生成合成训练数据。直观来看，高置信度（</a:t>
            </a:r>
            <a:r>
              <a:rPr lang="en-US" altLang="zh-CN" dirty="0" smtClean="0"/>
              <a:t>high confidence</a:t>
            </a:r>
            <a:r>
              <a:rPr lang="zh-CN" altLang="en-US" dirty="0" smtClean="0"/>
              <a:t>）的目标模型分类的记录应当在统计上类似于目标的训练数据集，从而为影子模型提供良好的素材。</a:t>
            </a:r>
            <a:endParaRPr lang="zh-CN" altLang="en-US" dirty="0"/>
          </a:p>
        </p:txBody>
      </p:sp>
      <p:sp>
        <p:nvSpPr>
          <p:cNvPr id="6" name="矩形 5"/>
          <p:cNvSpPr/>
          <p:nvPr/>
        </p:nvSpPr>
        <p:spPr>
          <a:xfrm>
            <a:off x="971550" y="4398448"/>
            <a:ext cx="5252818" cy="2031325"/>
          </a:xfrm>
          <a:prstGeom prst="rect">
            <a:avLst/>
          </a:prstGeom>
        </p:spPr>
        <p:txBody>
          <a:bodyPr wrap="square">
            <a:spAutoFit/>
          </a:bodyPr>
          <a:lstStyle/>
          <a:p>
            <a:r>
              <a:rPr lang="en-US" altLang="zh-CN" b="1" dirty="0"/>
              <a:t>B</a:t>
            </a:r>
            <a:r>
              <a:rPr lang="zh-CN" altLang="en-US" b="1" dirty="0"/>
              <a:t>、基于统计的合成。</a:t>
            </a:r>
            <a:r>
              <a:rPr lang="en-US" altLang="zh-CN" dirty="0"/>
              <a:t>(</a:t>
            </a:r>
            <a:r>
              <a:rPr lang="en-US" altLang="zh-CN" b="1" dirty="0"/>
              <a:t>Statistics-based synthesis</a:t>
            </a:r>
            <a:r>
              <a:rPr lang="en-US" altLang="zh-CN" dirty="0"/>
              <a:t>)</a:t>
            </a:r>
            <a:r>
              <a:rPr lang="zh-CN" altLang="en-US" dirty="0"/>
              <a:t>攻击者可能拥有被提取目标模型所需训练数据的总体集合（</a:t>
            </a:r>
            <a:r>
              <a:rPr lang="en-US" altLang="zh-CN" b="1" dirty="0"/>
              <a:t>population</a:t>
            </a:r>
            <a:r>
              <a:rPr lang="zh-CN" altLang="en-US" dirty="0"/>
              <a:t>）的一些统计信息。例如，攻击者可以事先知道不同特征的边缘分布。在实验中，通过独立地从每个特征的边缘分布中采样的值来生成影子模型的合成训练记录。由此产生的攻击模型很有效</a:t>
            </a:r>
          </a:p>
        </p:txBody>
      </p:sp>
      <p:sp>
        <p:nvSpPr>
          <p:cNvPr id="8" name="矩形 7"/>
          <p:cNvSpPr/>
          <p:nvPr/>
        </p:nvSpPr>
        <p:spPr>
          <a:xfrm>
            <a:off x="6419850" y="2971799"/>
            <a:ext cx="4795618" cy="1754326"/>
          </a:xfrm>
          <a:prstGeom prst="rect">
            <a:avLst/>
          </a:prstGeom>
        </p:spPr>
        <p:txBody>
          <a:bodyPr wrap="square">
            <a:spAutoFit/>
          </a:bodyPr>
          <a:lstStyle/>
          <a:p>
            <a:r>
              <a:rPr lang="en-US" altLang="zh-CN" b="1" dirty="0"/>
              <a:t>C</a:t>
            </a:r>
            <a:r>
              <a:rPr lang="zh-CN" altLang="en-US" b="1" dirty="0"/>
              <a:t>、有噪的真实数据。</a:t>
            </a:r>
            <a:r>
              <a:rPr lang="en-US" altLang="zh-CN" dirty="0"/>
              <a:t>(</a:t>
            </a:r>
            <a:r>
              <a:rPr lang="en-US" altLang="zh-CN" b="1" dirty="0"/>
              <a:t>Noisy real data</a:t>
            </a:r>
            <a:r>
              <a:rPr lang="en-US" altLang="zh-CN" dirty="0"/>
              <a:t>)</a:t>
            </a:r>
            <a:r>
              <a:rPr lang="zh-CN" altLang="en-US" dirty="0"/>
              <a:t>攻击者可以访问一些与目标模型的训练数据类似的数据，这些数据可以被视为“噪音”版本。此场景模拟的情况是，目标模型和影子模型的训练数据没有从完全相同的集合中采样，或者以非均匀的方式进行采样</a:t>
            </a:r>
          </a:p>
        </p:txBody>
      </p:sp>
    </p:spTree>
    <p:custDataLst>
      <p:tags r:id="rId1"/>
    </p:custDataLst>
    <p:extLst>
      <p:ext uri="{BB962C8B-B14F-4D97-AF65-F5344CB8AC3E}">
        <p14:creationId xmlns:p14="http://schemas.microsoft.com/office/powerpoint/2010/main" val="151276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影子模型（</a:t>
            </a:r>
            <a:r>
              <a:rPr lang="en-US" altLang="zh-CN" b="1" dirty="0" smtClean="0"/>
              <a:t>shadow models</a:t>
            </a:r>
            <a:r>
              <a:rPr lang="zh-CN" altLang="en-US" b="1" dirty="0" smtClean="0"/>
              <a:t>）</a:t>
            </a:r>
            <a:endParaRPr lang="zh-CN" altLang="en-US" b="1" dirty="0"/>
          </a:p>
        </p:txBody>
      </p:sp>
      <p:sp>
        <p:nvSpPr>
          <p:cNvPr id="3" name="矩形 2"/>
          <p:cNvSpPr/>
          <p:nvPr/>
        </p:nvSpPr>
        <p:spPr>
          <a:xfrm>
            <a:off x="4367731" y="2781964"/>
            <a:ext cx="3441968" cy="646331"/>
          </a:xfrm>
          <a:prstGeom prst="rect">
            <a:avLst/>
          </a:prstGeom>
        </p:spPr>
        <p:txBody>
          <a:bodyPr wrap="none">
            <a:spAutoFit/>
          </a:bodyPr>
          <a:lstStyle/>
          <a:p>
            <a:r>
              <a:rPr lang="en-US" altLang="zh-CN" sz="3600" b="1" dirty="0" smtClean="0"/>
              <a:t>Shadow model</a:t>
            </a:r>
            <a:endParaRPr lang="en-US" altLang="zh-CN" sz="3600" b="1" dirty="0"/>
          </a:p>
        </p:txBody>
      </p:sp>
      <p:sp>
        <p:nvSpPr>
          <p:cNvPr id="7" name="Rectangle 1"/>
          <p:cNvSpPr>
            <a:spLocks noChangeArrowheads="1"/>
          </p:cNvSpPr>
          <p:nvPr/>
        </p:nvSpPr>
        <p:spPr bwMode="auto">
          <a:xfrm>
            <a:off x="3957327" y="4038601"/>
            <a:ext cx="317689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zh-CN" sz="3600" b="1" dirty="0"/>
              <a:t>Target </a:t>
            </a:r>
            <a:r>
              <a:rPr lang="zh-CN" altLang="zh-CN" sz="3600" b="1" dirty="0"/>
              <a:t>model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3" name="矩形 12"/>
          <p:cNvSpPr/>
          <p:nvPr/>
        </p:nvSpPr>
        <p:spPr>
          <a:xfrm>
            <a:off x="368345" y="1471328"/>
            <a:ext cx="1683043" cy="707886"/>
          </a:xfrm>
          <a:prstGeom prst="rect">
            <a:avLst/>
          </a:prstGeom>
        </p:spPr>
        <p:txBody>
          <a:bodyPr wrap="square">
            <a:spAutoFit/>
          </a:bodyPr>
          <a:lstStyle/>
          <a:p>
            <a:r>
              <a:rPr lang="zh-CN" altLang="en-US" sz="4000" b="1" dirty="0" smtClean="0"/>
              <a:t>模型</a:t>
            </a:r>
            <a:r>
              <a:rPr lang="zh-CN" altLang="en-US" sz="4000" b="1" dirty="0"/>
              <a:t>：</a:t>
            </a:r>
          </a:p>
        </p:txBody>
      </p:sp>
      <p:sp>
        <p:nvSpPr>
          <p:cNvPr id="6" name="文本框 5"/>
          <p:cNvSpPr txBox="1"/>
          <p:nvPr/>
        </p:nvSpPr>
        <p:spPr>
          <a:xfrm>
            <a:off x="183629" y="3032491"/>
            <a:ext cx="2568620" cy="461665"/>
          </a:xfrm>
          <a:prstGeom prst="rect">
            <a:avLst/>
          </a:prstGeom>
          <a:noFill/>
        </p:spPr>
        <p:txBody>
          <a:bodyPr wrap="square" rtlCol="0">
            <a:spAutoFit/>
          </a:bodyPr>
          <a:lstStyle/>
          <a:p>
            <a:r>
              <a:rPr lang="zh-CN" altLang="en-US" sz="2400" b="1" dirty="0" smtClean="0"/>
              <a:t>输入：</a:t>
            </a:r>
            <a:r>
              <a:rPr lang="en-US" altLang="zh-CN" sz="2400" b="1" dirty="0" err="1" smtClean="0"/>
              <a:t>DATAS</a:t>
            </a:r>
            <a:endParaRPr lang="zh-CN" altLang="en-US" sz="2400" b="1" dirty="0"/>
          </a:p>
        </p:txBody>
      </p:sp>
      <p:cxnSp>
        <p:nvCxnSpPr>
          <p:cNvPr id="11" name="直接箭头连接符 10"/>
          <p:cNvCxnSpPr/>
          <p:nvPr/>
        </p:nvCxnSpPr>
        <p:spPr>
          <a:xfrm>
            <a:off x="2516180" y="3140313"/>
            <a:ext cx="1674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051388" y="3752851"/>
            <a:ext cx="1810702"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6933399" y="3657248"/>
            <a:ext cx="1752600" cy="76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842466" y="2923361"/>
            <a:ext cx="2623619" cy="829490"/>
          </a:xfrm>
          <a:prstGeom prst="rect">
            <a:avLst/>
          </a:prstGeom>
          <a:noFill/>
        </p:spPr>
        <p:txBody>
          <a:bodyPr wrap="square" rtlCol="0">
            <a:spAutoFit/>
          </a:bodyPr>
          <a:lstStyle/>
          <a:p>
            <a:r>
              <a:rPr lang="zh-CN" altLang="en-US" sz="2400" b="1" dirty="0" smtClean="0"/>
              <a:t>输出</a:t>
            </a:r>
            <a:r>
              <a:rPr lang="en-US" altLang="zh-CN" sz="2400" b="1" dirty="0" smtClean="0"/>
              <a:t>= </a:t>
            </a:r>
            <a:r>
              <a:rPr lang="en-US" altLang="zh-CN" sz="2400" b="1" dirty="0" err="1"/>
              <a:t>taget</a:t>
            </a:r>
            <a:r>
              <a:rPr lang="en-US" altLang="zh-CN" sz="2400" b="1" dirty="0"/>
              <a:t> model</a:t>
            </a:r>
            <a:r>
              <a:rPr lang="zh-CN" altLang="en-US" sz="2400" b="1" dirty="0"/>
              <a:t>的输出</a:t>
            </a:r>
          </a:p>
        </p:txBody>
      </p:sp>
    </p:spTree>
    <p:custDataLst>
      <p:tags r:id="rId1"/>
    </p:custDataLst>
    <p:extLst>
      <p:ext uri="{BB962C8B-B14F-4D97-AF65-F5344CB8AC3E}">
        <p14:creationId xmlns:p14="http://schemas.microsoft.com/office/powerpoint/2010/main" val="10343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93514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smtClean="0">
                <a:ln w="76200">
                  <a:noFill/>
                  <a:miter lim="800000"/>
                </a:ln>
                <a:solidFill>
                  <a:schemeClr val="tx2"/>
                </a:solidFill>
                <a:latin typeface="Impact" panose="020B0806030902050204" pitchFamily="34" charset="0"/>
              </a:rPr>
              <a:t>03</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606654"/>
            <a:ext cx="3688000" cy="826407"/>
            <a:chOff x="6038927" y="2250800"/>
            <a:chExt cx="2766116" cy="620005"/>
          </a:xfrm>
        </p:grpSpPr>
        <p:sp>
          <p:nvSpPr>
            <p:cNvPr id="16" name="文本框 15"/>
            <p:cNvSpPr txBox="1">
              <a:spLocks noChangeArrowheads="1"/>
            </p:cNvSpPr>
            <p:nvPr/>
          </p:nvSpPr>
          <p:spPr bwMode="auto">
            <a:xfrm>
              <a:off x="6038927" y="2693584"/>
              <a:ext cx="2766116" cy="17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1677453" cy="438723"/>
            </a:xfrm>
            <a:prstGeom prst="rect">
              <a:avLst/>
            </a:prstGeom>
          </p:spPr>
          <p:txBody>
            <a:bodyPr wrap="none">
              <a:spAutoFit/>
            </a:bodyPr>
            <a:lstStyle/>
            <a:p>
              <a:r>
                <a:rPr lang="zh-CN" altLang="en-US" sz="3200" b="1" dirty="0" smtClean="0">
                  <a:solidFill>
                    <a:schemeClr val="accent1"/>
                  </a:solidFill>
                </a:rPr>
                <a:t>我们的实例</a:t>
              </a:r>
              <a:endParaRPr lang="zh-CN" altLang="en-US" sz="3200" b="1" dirty="0">
                <a:solidFill>
                  <a:schemeClr val="accent1"/>
                </a:solidFill>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spTree>
    <p:extLst>
      <p:ext uri="{BB962C8B-B14F-4D97-AF65-F5344CB8AC3E}">
        <p14:creationId xmlns:p14="http://schemas.microsoft.com/office/powerpoint/2010/main" val="181586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数据集（</a:t>
            </a:r>
            <a:r>
              <a:rPr lang="en-US" altLang="zh-CN" b="1" dirty="0" smtClean="0"/>
              <a:t>Dataset</a:t>
            </a:r>
            <a:r>
              <a:rPr lang="zh-CN" altLang="en-US" b="1" dirty="0" smtClean="0"/>
              <a:t>）</a:t>
            </a:r>
            <a:endParaRPr lang="zh-CN" altLang="en-US" b="1" dirty="0"/>
          </a:p>
        </p:txBody>
      </p:sp>
      <p:pic>
        <p:nvPicPr>
          <p:cNvPr id="14" name="图片 13"/>
          <p:cNvPicPr>
            <a:picLocks noChangeAspect="1"/>
          </p:cNvPicPr>
          <p:nvPr/>
        </p:nvPicPr>
        <p:blipFill>
          <a:blip r:embed="rId4"/>
          <a:stretch>
            <a:fillRect/>
          </a:stretch>
        </p:blipFill>
        <p:spPr>
          <a:xfrm>
            <a:off x="533400" y="2205037"/>
            <a:ext cx="5715000" cy="2828925"/>
          </a:xfrm>
          <a:prstGeom prst="rect">
            <a:avLst/>
          </a:prstGeom>
        </p:spPr>
      </p:pic>
      <p:sp>
        <p:nvSpPr>
          <p:cNvPr id="16" name="文本框 15"/>
          <p:cNvSpPr txBox="1"/>
          <p:nvPr/>
        </p:nvSpPr>
        <p:spPr>
          <a:xfrm>
            <a:off x="704850" y="1501488"/>
            <a:ext cx="2705100" cy="523220"/>
          </a:xfrm>
          <a:prstGeom prst="rect">
            <a:avLst/>
          </a:prstGeom>
          <a:noFill/>
        </p:spPr>
        <p:txBody>
          <a:bodyPr wrap="square" rtlCol="0">
            <a:spAutoFit/>
          </a:bodyPr>
          <a:lstStyle/>
          <a:p>
            <a:r>
              <a:rPr lang="zh-CN" altLang="en-US" sz="2800" b="1" dirty="0"/>
              <a:t>乳腺癌数据集</a:t>
            </a:r>
          </a:p>
        </p:txBody>
      </p:sp>
      <p:sp>
        <p:nvSpPr>
          <p:cNvPr id="19" name="文本框 18"/>
          <p:cNvSpPr txBox="1"/>
          <p:nvPr/>
        </p:nvSpPr>
        <p:spPr>
          <a:xfrm>
            <a:off x="6705600" y="1686154"/>
            <a:ext cx="4762500" cy="3108543"/>
          </a:xfrm>
          <a:prstGeom prst="rect">
            <a:avLst/>
          </a:prstGeom>
          <a:noFill/>
        </p:spPr>
        <p:txBody>
          <a:bodyPr wrap="square" rtlCol="0">
            <a:spAutoFit/>
          </a:bodyPr>
          <a:lstStyle/>
          <a:p>
            <a:r>
              <a:rPr lang="zh-CN" altLang="en-US" sz="2800" b="1" dirty="0" smtClean="0"/>
              <a:t>特征：</a:t>
            </a:r>
            <a:r>
              <a:rPr lang="en-US" altLang="zh-CN" dirty="0" smtClean="0"/>
              <a:t>11</a:t>
            </a:r>
            <a:r>
              <a:rPr lang="zh-CN" altLang="en-US" dirty="0" smtClean="0"/>
              <a:t>个</a:t>
            </a:r>
            <a:endParaRPr lang="en-US" altLang="zh-CN" dirty="0" smtClean="0"/>
          </a:p>
          <a:p>
            <a:r>
              <a:rPr lang="zh-CN" altLang="en-US" dirty="0" smtClean="0"/>
              <a:t>包括：</a:t>
            </a:r>
            <a:r>
              <a:rPr lang="zh-CN" altLang="zh-CN" dirty="0" smtClean="0">
                <a:latin typeface="Arial" panose="020B0604020202020204" pitchFamily="34" charset="0"/>
                <a:ea typeface="Helvetica Neue"/>
              </a:rPr>
              <a:t>肿块</a:t>
            </a:r>
            <a:r>
              <a:rPr lang="zh-CN" altLang="zh-CN" dirty="0">
                <a:latin typeface="Arial" panose="020B0604020202020204" pitchFamily="34" charset="0"/>
                <a:ea typeface="Helvetica Neue"/>
              </a:rPr>
              <a:t>厚度、细胞大小均匀度、细胞形状均匀性、边缘粘着、单个</a:t>
            </a:r>
            <a:r>
              <a:rPr lang="zh-CN" altLang="zh-CN" dirty="0" smtClean="0">
                <a:latin typeface="Arial" panose="020B0604020202020204" pitchFamily="34" charset="0"/>
                <a:ea typeface="Helvetica Neue"/>
              </a:rPr>
              <a:t>上皮细胞</a:t>
            </a:r>
            <a:r>
              <a:rPr lang="zh-CN" altLang="en-US" dirty="0" smtClean="0">
                <a:latin typeface="Arial" panose="020B0604020202020204" pitchFamily="34" charset="0"/>
                <a:ea typeface="Helvetica Neue"/>
              </a:rPr>
              <a:t>等等</a:t>
            </a:r>
            <a:endParaRPr lang="en-US" altLang="zh-CN" dirty="0" smtClean="0">
              <a:latin typeface="Arial" panose="020B0604020202020204" pitchFamily="34" charset="0"/>
              <a:ea typeface="Helvetica Neue"/>
            </a:endParaRPr>
          </a:p>
          <a:p>
            <a:endParaRPr lang="en-US" altLang="zh-CN" sz="3200" b="1" dirty="0">
              <a:latin typeface="Arial" panose="020B0604020202020204" pitchFamily="34" charset="0"/>
            </a:endParaRPr>
          </a:p>
          <a:p>
            <a:r>
              <a:rPr lang="zh-CN" altLang="en-US" sz="3200" b="1" dirty="0" smtClean="0">
                <a:latin typeface="Arial" panose="020B0604020202020204" pitchFamily="34" charset="0"/>
              </a:rPr>
              <a:t>分类：</a:t>
            </a:r>
            <a:r>
              <a:rPr lang="zh-CN" altLang="en-US" dirty="0" smtClean="0">
                <a:latin typeface="Arial" panose="020B0604020202020204" pitchFamily="34" charset="0"/>
              </a:rPr>
              <a:t>病种</a:t>
            </a:r>
            <a:r>
              <a:rPr lang="en-US" altLang="zh-CN" dirty="0" smtClean="0">
                <a:latin typeface="Arial" panose="020B0604020202020204" pitchFamily="34" charset="0"/>
              </a:rPr>
              <a:t>2</a:t>
            </a:r>
            <a:r>
              <a:rPr lang="zh-CN" altLang="en-US" dirty="0" smtClean="0">
                <a:latin typeface="Arial" panose="020B0604020202020204" pitchFamily="34" charset="0"/>
              </a:rPr>
              <a:t>和病种</a:t>
            </a:r>
            <a:r>
              <a:rPr lang="en-US" altLang="zh-CN" dirty="0" smtClean="0">
                <a:latin typeface="Arial" panose="020B0604020202020204" pitchFamily="34" charset="0"/>
              </a:rPr>
              <a:t>4 </a:t>
            </a:r>
            <a:r>
              <a:rPr lang="zh-CN" altLang="en-US" b="1" dirty="0" smtClean="0">
                <a:latin typeface="Arial" panose="020B0604020202020204" pitchFamily="34" charset="0"/>
              </a:rPr>
              <a:t>比例</a:t>
            </a:r>
            <a:r>
              <a:rPr lang="zh-CN" altLang="en-US" dirty="0" smtClean="0">
                <a:latin typeface="Arial" panose="020B0604020202020204" pitchFamily="34" charset="0"/>
              </a:rPr>
              <a:t>：</a:t>
            </a:r>
            <a:r>
              <a:rPr lang="en-US" altLang="zh-CN" dirty="0" smtClean="0">
                <a:latin typeface="Arial" panose="020B0604020202020204" pitchFamily="34" charset="0"/>
              </a:rPr>
              <a:t>3</a:t>
            </a:r>
            <a:r>
              <a:rPr lang="zh-CN" altLang="en-US" dirty="0" smtClean="0">
                <a:latin typeface="Arial" panose="020B0604020202020204" pitchFamily="34" charset="0"/>
              </a:rPr>
              <a:t>：</a:t>
            </a:r>
            <a:r>
              <a:rPr lang="en-US" altLang="zh-CN" dirty="0" smtClean="0">
                <a:latin typeface="Arial" panose="020B0604020202020204" pitchFamily="34" charset="0"/>
              </a:rPr>
              <a:t>2</a:t>
            </a:r>
          </a:p>
          <a:p>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sz="3200" b="1" dirty="0">
                <a:latin typeface="Arial" panose="020B0604020202020204" pitchFamily="34" charset="0"/>
              </a:rPr>
              <a:t>规模：</a:t>
            </a:r>
            <a:r>
              <a:rPr lang="en-US" altLang="zh-CN" sz="3200" b="1" dirty="0">
                <a:latin typeface="Arial" panose="020B0604020202020204" pitchFamily="34" charset="0"/>
              </a:rPr>
              <a:t>2000</a:t>
            </a:r>
            <a:r>
              <a:rPr lang="zh-CN" altLang="en-US" dirty="0" smtClean="0">
                <a:latin typeface="Arial" panose="020B0604020202020204" pitchFamily="34" charset="0"/>
              </a:rPr>
              <a:t>个样例</a:t>
            </a:r>
            <a:endParaRPr lang="zh-CN" altLang="en-US" dirty="0"/>
          </a:p>
        </p:txBody>
      </p:sp>
    </p:spTree>
    <p:custDataLst>
      <p:tags r:id="rId1"/>
    </p:custDataLst>
    <p:extLst>
      <p:ext uri="{BB962C8B-B14F-4D97-AF65-F5344CB8AC3E}">
        <p14:creationId xmlns:p14="http://schemas.microsoft.com/office/powerpoint/2010/main" val="172409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Target model</a:t>
            </a:r>
            <a:endParaRPr lang="zh-CN" altLang="en-US" b="1" dirty="0"/>
          </a:p>
        </p:txBody>
      </p:sp>
      <p:sp>
        <p:nvSpPr>
          <p:cNvPr id="3" name="矩形 2"/>
          <p:cNvSpPr/>
          <p:nvPr/>
        </p:nvSpPr>
        <p:spPr>
          <a:xfrm>
            <a:off x="1045577" y="209629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208740" y="2419462"/>
            <a:ext cx="2431867" cy="718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72427" y="2490764"/>
            <a:ext cx="2859911" cy="523220"/>
          </a:xfrm>
          <a:prstGeom prst="rect">
            <a:avLst/>
          </a:prstGeom>
          <a:noFill/>
        </p:spPr>
        <p:txBody>
          <a:bodyPr wrap="square" rtlCol="0">
            <a:spAutoFit/>
          </a:bodyPr>
          <a:lstStyle/>
          <a:p>
            <a:r>
              <a:rPr lang="en-US" altLang="zh-CN" sz="2800" b="1" dirty="0" err="1" smtClean="0">
                <a:solidFill>
                  <a:schemeClr val="bg1"/>
                </a:solidFill>
              </a:rPr>
              <a:t>Xgboost</a:t>
            </a:r>
            <a:endParaRPr lang="en-US" altLang="zh-CN" sz="2800" b="1" dirty="0" smtClean="0">
              <a:solidFill>
                <a:schemeClr val="bg1"/>
              </a:solidFill>
            </a:endParaRPr>
          </a:p>
        </p:txBody>
      </p:sp>
      <p:cxnSp>
        <p:nvCxnSpPr>
          <p:cNvPr id="10" name="直接箭头连接符 9"/>
          <p:cNvCxnSpPr/>
          <p:nvPr/>
        </p:nvCxnSpPr>
        <p:spPr>
          <a:xfrm>
            <a:off x="2627158" y="294188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32338" y="2874974"/>
            <a:ext cx="1176857"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66882" y="2768759"/>
            <a:ext cx="2320133" cy="369332"/>
          </a:xfrm>
          <a:prstGeom prst="rect">
            <a:avLst/>
          </a:prstGeom>
          <a:noFill/>
        </p:spPr>
        <p:txBody>
          <a:bodyPr wrap="square" rtlCol="0">
            <a:spAutoFit/>
          </a:bodyPr>
          <a:lstStyle/>
          <a:p>
            <a:r>
              <a:rPr lang="en-US" altLang="zh-CN" dirty="0" smtClean="0"/>
              <a:t>500</a:t>
            </a:r>
            <a:r>
              <a:rPr lang="zh-CN" altLang="en-US" dirty="0" smtClean="0"/>
              <a:t>个样本</a:t>
            </a:r>
            <a:endParaRPr lang="zh-CN" altLang="en-US" dirty="0"/>
          </a:p>
        </p:txBody>
      </p:sp>
      <p:sp>
        <p:nvSpPr>
          <p:cNvPr id="14" name="文本框 13"/>
          <p:cNvSpPr txBox="1"/>
          <p:nvPr/>
        </p:nvSpPr>
        <p:spPr>
          <a:xfrm>
            <a:off x="8800926" y="2751698"/>
            <a:ext cx="2320133" cy="369332"/>
          </a:xfrm>
          <a:prstGeom prst="rect">
            <a:avLst/>
          </a:prstGeom>
          <a:noFill/>
        </p:spPr>
        <p:txBody>
          <a:bodyPr wrap="square" rtlCol="0">
            <a:spAutoFit/>
          </a:bodyPr>
          <a:lstStyle/>
          <a:p>
            <a:r>
              <a:rPr lang="zh-CN" altLang="en-US" dirty="0" smtClean="0"/>
              <a:t>分类</a:t>
            </a:r>
            <a:endParaRPr lang="zh-CN" altLang="en-US" dirty="0"/>
          </a:p>
        </p:txBody>
      </p:sp>
      <p:pic>
        <p:nvPicPr>
          <p:cNvPr id="11" name="图片 10"/>
          <p:cNvPicPr>
            <a:picLocks noChangeAspect="1"/>
          </p:cNvPicPr>
          <p:nvPr/>
        </p:nvPicPr>
        <p:blipFill>
          <a:blip r:embed="rId4"/>
          <a:stretch>
            <a:fillRect/>
          </a:stretch>
        </p:blipFill>
        <p:spPr>
          <a:xfrm>
            <a:off x="3304597" y="3886372"/>
            <a:ext cx="4676197" cy="1582713"/>
          </a:xfrm>
          <a:prstGeom prst="rect">
            <a:avLst/>
          </a:prstGeom>
        </p:spPr>
      </p:pic>
    </p:spTree>
    <p:custDataLst>
      <p:tags r:id="rId1"/>
    </p:custDataLst>
    <p:extLst>
      <p:ext uri="{BB962C8B-B14F-4D97-AF65-F5344CB8AC3E}">
        <p14:creationId xmlns:p14="http://schemas.microsoft.com/office/powerpoint/2010/main" val="304101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Target model</a:t>
            </a:r>
            <a:endParaRPr lang="zh-CN" altLang="en-US" b="1" dirty="0"/>
          </a:p>
        </p:txBody>
      </p:sp>
      <p:sp>
        <p:nvSpPr>
          <p:cNvPr id="3" name="矩形 2"/>
          <p:cNvSpPr/>
          <p:nvPr/>
        </p:nvSpPr>
        <p:spPr>
          <a:xfrm>
            <a:off x="1045577" y="209629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208740" y="2419462"/>
            <a:ext cx="2431867" cy="718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72427" y="2490764"/>
            <a:ext cx="2859911" cy="523220"/>
          </a:xfrm>
          <a:prstGeom prst="rect">
            <a:avLst/>
          </a:prstGeom>
          <a:noFill/>
        </p:spPr>
        <p:txBody>
          <a:bodyPr wrap="square" rtlCol="0">
            <a:spAutoFit/>
          </a:bodyPr>
          <a:lstStyle/>
          <a:p>
            <a:r>
              <a:rPr lang="en-US" altLang="zh-CN" sz="2800" b="1" dirty="0" err="1" smtClean="0">
                <a:solidFill>
                  <a:schemeClr val="bg1"/>
                </a:solidFill>
              </a:rPr>
              <a:t>Xgboost</a:t>
            </a:r>
            <a:endParaRPr lang="en-US" altLang="zh-CN" sz="2800" b="1" dirty="0" smtClean="0">
              <a:solidFill>
                <a:schemeClr val="bg1"/>
              </a:solidFill>
            </a:endParaRPr>
          </a:p>
        </p:txBody>
      </p:sp>
      <p:cxnSp>
        <p:nvCxnSpPr>
          <p:cNvPr id="10" name="直接箭头连接符 9"/>
          <p:cNvCxnSpPr/>
          <p:nvPr/>
        </p:nvCxnSpPr>
        <p:spPr>
          <a:xfrm>
            <a:off x="2627158" y="294188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32338" y="2874974"/>
            <a:ext cx="1176857"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66882" y="2768759"/>
            <a:ext cx="2320133" cy="369332"/>
          </a:xfrm>
          <a:prstGeom prst="rect">
            <a:avLst/>
          </a:prstGeom>
          <a:noFill/>
        </p:spPr>
        <p:txBody>
          <a:bodyPr wrap="square" rtlCol="0">
            <a:spAutoFit/>
          </a:bodyPr>
          <a:lstStyle/>
          <a:p>
            <a:r>
              <a:rPr lang="en-US" altLang="zh-CN" dirty="0" smtClean="0"/>
              <a:t>500</a:t>
            </a:r>
            <a:r>
              <a:rPr lang="zh-CN" altLang="en-US" dirty="0" smtClean="0"/>
              <a:t>个样本</a:t>
            </a:r>
            <a:endParaRPr lang="zh-CN" altLang="en-US" dirty="0"/>
          </a:p>
        </p:txBody>
      </p:sp>
      <p:sp>
        <p:nvSpPr>
          <p:cNvPr id="14" name="文本框 13"/>
          <p:cNvSpPr txBox="1"/>
          <p:nvPr/>
        </p:nvSpPr>
        <p:spPr>
          <a:xfrm>
            <a:off x="8800926" y="2751698"/>
            <a:ext cx="2320133" cy="369332"/>
          </a:xfrm>
          <a:prstGeom prst="rect">
            <a:avLst/>
          </a:prstGeom>
          <a:noFill/>
        </p:spPr>
        <p:txBody>
          <a:bodyPr wrap="square" rtlCol="0">
            <a:spAutoFit/>
          </a:bodyPr>
          <a:lstStyle/>
          <a:p>
            <a:r>
              <a:rPr lang="zh-CN" altLang="en-US" dirty="0" smtClean="0"/>
              <a:t>分类</a:t>
            </a:r>
            <a:endParaRPr lang="zh-CN" altLang="en-US" dirty="0"/>
          </a:p>
        </p:txBody>
      </p:sp>
      <p:sp>
        <p:nvSpPr>
          <p:cNvPr id="6" name="文本框 5"/>
          <p:cNvSpPr txBox="1"/>
          <p:nvPr/>
        </p:nvSpPr>
        <p:spPr>
          <a:xfrm>
            <a:off x="287975" y="4346488"/>
            <a:ext cx="474562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写了一个</a:t>
            </a:r>
            <a:r>
              <a:rPr lang="en-US" altLang="zh-CN" dirty="0" smtClean="0"/>
              <a:t>API</a:t>
            </a:r>
            <a:r>
              <a:rPr lang="zh-CN" altLang="en-US" dirty="0" smtClean="0"/>
              <a:t>接口，模拟真实的被攻击接口</a:t>
            </a:r>
            <a:endParaRPr lang="zh-CN" altLang="en-US" dirty="0"/>
          </a:p>
        </p:txBody>
      </p:sp>
      <p:pic>
        <p:nvPicPr>
          <p:cNvPr id="8" name="图片 7"/>
          <p:cNvPicPr>
            <a:picLocks noChangeAspect="1"/>
          </p:cNvPicPr>
          <p:nvPr/>
        </p:nvPicPr>
        <p:blipFill>
          <a:blip r:embed="rId4"/>
          <a:stretch>
            <a:fillRect/>
          </a:stretch>
        </p:blipFill>
        <p:spPr>
          <a:xfrm>
            <a:off x="5025755" y="3616955"/>
            <a:ext cx="5617527" cy="2410160"/>
          </a:xfrm>
          <a:prstGeom prst="rect">
            <a:avLst/>
          </a:prstGeom>
        </p:spPr>
      </p:pic>
    </p:spTree>
    <p:custDataLst>
      <p:tags r:id="rId1"/>
    </p:custDataLst>
    <p:extLst>
      <p:ext uri="{BB962C8B-B14F-4D97-AF65-F5344CB8AC3E}">
        <p14:creationId xmlns:p14="http://schemas.microsoft.com/office/powerpoint/2010/main" val="361278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67731" y="2781964"/>
            <a:ext cx="3441968" cy="646331"/>
          </a:xfrm>
          <a:prstGeom prst="rect">
            <a:avLst/>
          </a:prstGeom>
        </p:spPr>
        <p:txBody>
          <a:bodyPr wrap="none">
            <a:spAutoFit/>
          </a:bodyPr>
          <a:lstStyle/>
          <a:p>
            <a:r>
              <a:rPr lang="en-US" altLang="zh-CN" sz="3600" b="1" dirty="0" smtClean="0"/>
              <a:t>Shadow model</a:t>
            </a:r>
            <a:endParaRPr lang="en-US" altLang="zh-CN" sz="3600" b="1" dirty="0"/>
          </a:p>
        </p:txBody>
      </p:sp>
      <p:sp>
        <p:nvSpPr>
          <p:cNvPr id="7" name="Rectangle 1"/>
          <p:cNvSpPr>
            <a:spLocks noChangeArrowheads="1"/>
          </p:cNvSpPr>
          <p:nvPr/>
        </p:nvSpPr>
        <p:spPr bwMode="auto">
          <a:xfrm>
            <a:off x="4191000" y="4156683"/>
            <a:ext cx="317689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zh-CN" sz="3600" b="1" dirty="0"/>
              <a:t>Target </a:t>
            </a:r>
            <a:r>
              <a:rPr lang="zh-CN" altLang="zh-CN" sz="3600" b="1" dirty="0"/>
              <a:t>model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3" name="矩形 12"/>
          <p:cNvSpPr/>
          <p:nvPr/>
        </p:nvSpPr>
        <p:spPr>
          <a:xfrm>
            <a:off x="281002" y="1389069"/>
            <a:ext cx="4470355" cy="707886"/>
          </a:xfrm>
          <a:prstGeom prst="rect">
            <a:avLst/>
          </a:prstGeom>
        </p:spPr>
        <p:txBody>
          <a:bodyPr wrap="square">
            <a:spAutoFit/>
          </a:bodyPr>
          <a:lstStyle/>
          <a:p>
            <a:r>
              <a:rPr lang="zh-CN" altLang="en-US" sz="4000" b="1" dirty="0" smtClean="0"/>
              <a:t>模拟数据</a:t>
            </a:r>
            <a:r>
              <a:rPr lang="en-US" altLang="zh-CN" sz="4000" b="1" dirty="0" smtClean="0"/>
              <a:t>+</a:t>
            </a:r>
            <a:r>
              <a:rPr lang="zh-CN" altLang="en-US" sz="4000" b="1" dirty="0" smtClean="0"/>
              <a:t>模型</a:t>
            </a:r>
            <a:endParaRPr lang="zh-CN" altLang="en-US" sz="4000" b="1" dirty="0"/>
          </a:p>
        </p:txBody>
      </p:sp>
      <p:sp>
        <p:nvSpPr>
          <p:cNvPr id="6" name="文本框 5"/>
          <p:cNvSpPr txBox="1"/>
          <p:nvPr/>
        </p:nvSpPr>
        <p:spPr>
          <a:xfrm>
            <a:off x="263457" y="3195583"/>
            <a:ext cx="2568620" cy="461665"/>
          </a:xfrm>
          <a:prstGeom prst="rect">
            <a:avLst/>
          </a:prstGeom>
          <a:noFill/>
        </p:spPr>
        <p:txBody>
          <a:bodyPr wrap="square" rtlCol="0">
            <a:spAutoFit/>
          </a:bodyPr>
          <a:lstStyle/>
          <a:p>
            <a:r>
              <a:rPr lang="zh-CN" altLang="en-US" sz="2400" b="1" dirty="0" smtClean="0"/>
              <a:t>模拟相似</a:t>
            </a:r>
            <a:r>
              <a:rPr lang="en-US" altLang="zh-CN" sz="2400" b="1" dirty="0" smtClean="0"/>
              <a:t>500</a:t>
            </a:r>
            <a:r>
              <a:rPr lang="zh-CN" altLang="en-US" sz="2400" b="1" dirty="0" smtClean="0"/>
              <a:t>个</a:t>
            </a:r>
            <a:endParaRPr lang="zh-CN" altLang="en-US" sz="2400" b="1" dirty="0"/>
          </a:p>
        </p:txBody>
      </p:sp>
      <p:cxnSp>
        <p:nvCxnSpPr>
          <p:cNvPr id="11" name="直接箭头连接符 10"/>
          <p:cNvCxnSpPr/>
          <p:nvPr/>
        </p:nvCxnSpPr>
        <p:spPr>
          <a:xfrm>
            <a:off x="2516180" y="3140313"/>
            <a:ext cx="1674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380298" y="3870933"/>
            <a:ext cx="1810702"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7367895" y="3679728"/>
            <a:ext cx="1752600" cy="762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804779" y="2827758"/>
            <a:ext cx="2623619" cy="829490"/>
          </a:xfrm>
          <a:prstGeom prst="rect">
            <a:avLst/>
          </a:prstGeom>
          <a:noFill/>
        </p:spPr>
        <p:txBody>
          <a:bodyPr wrap="square" rtlCol="0">
            <a:spAutoFit/>
          </a:bodyPr>
          <a:lstStyle/>
          <a:p>
            <a:r>
              <a:rPr lang="zh-CN" altLang="en-US" sz="2400" b="1" dirty="0" smtClean="0"/>
              <a:t>输出</a:t>
            </a:r>
            <a:r>
              <a:rPr lang="en-US" altLang="zh-CN" sz="2400" b="1" dirty="0" smtClean="0"/>
              <a:t>= </a:t>
            </a:r>
            <a:r>
              <a:rPr lang="en-US" altLang="zh-CN" sz="2400" b="1" dirty="0" err="1"/>
              <a:t>taget</a:t>
            </a:r>
            <a:r>
              <a:rPr lang="en-US" altLang="zh-CN" sz="2400" b="1" dirty="0"/>
              <a:t> model</a:t>
            </a:r>
            <a:r>
              <a:rPr lang="zh-CN" altLang="en-US" sz="2400" b="1" dirty="0"/>
              <a:t>的输出</a:t>
            </a:r>
          </a:p>
        </p:txBody>
      </p:sp>
      <p:sp>
        <p:nvSpPr>
          <p:cNvPr id="12" name="标题 1"/>
          <p:cNvSpPr txBox="1">
            <a:spLocks/>
          </p:cNvSpPr>
          <p:nvPr/>
        </p:nvSpPr>
        <p:spPr>
          <a:xfrm>
            <a:off x="287974" y="145963"/>
            <a:ext cx="10515600" cy="599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n-US" altLang="zh-CN" b="1" dirty="0" smtClean="0"/>
              <a:t>Shadow model</a:t>
            </a:r>
            <a:endParaRPr lang="zh-CN" altLang="en-US" b="1" dirty="0"/>
          </a:p>
        </p:txBody>
      </p:sp>
      <p:sp>
        <p:nvSpPr>
          <p:cNvPr id="5" name="文本框 4"/>
          <p:cNvSpPr txBox="1"/>
          <p:nvPr/>
        </p:nvSpPr>
        <p:spPr>
          <a:xfrm>
            <a:off x="263457" y="4390454"/>
            <a:ext cx="3462791"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smtClean="0"/>
              <a:t>为了方便起见，我们的</a:t>
            </a:r>
            <a:r>
              <a:rPr lang="en-US" altLang="zh-CN" dirty="0" smtClean="0"/>
              <a:t>500</a:t>
            </a:r>
            <a:r>
              <a:rPr lang="zh-CN" altLang="en-US" dirty="0" smtClean="0"/>
              <a:t>个数据与</a:t>
            </a:r>
            <a:r>
              <a:rPr lang="en-US" altLang="zh-CN" dirty="0" smtClean="0"/>
              <a:t>target</a:t>
            </a:r>
            <a:r>
              <a:rPr lang="zh-CN" altLang="en-US" dirty="0" smtClean="0"/>
              <a:t>模型来自同一个数据集，其中</a:t>
            </a:r>
            <a:r>
              <a:rPr lang="en-US" altLang="zh-CN" dirty="0" smtClean="0"/>
              <a:t>300</a:t>
            </a:r>
            <a:r>
              <a:rPr lang="zh-CN" altLang="en-US" dirty="0" smtClean="0"/>
              <a:t>多条</a:t>
            </a:r>
            <a:r>
              <a:rPr lang="zh-CN" altLang="en-US" dirty="0" smtClean="0"/>
              <a:t>数据和</a:t>
            </a:r>
            <a:r>
              <a:rPr lang="en-US" altLang="zh-CN" dirty="0" smtClean="0"/>
              <a:t>target</a:t>
            </a:r>
            <a:r>
              <a:rPr lang="zh-CN" altLang="en-US" dirty="0" smtClean="0"/>
              <a:t>模型相同的，</a:t>
            </a:r>
            <a:r>
              <a:rPr lang="zh-CN" altLang="en-US" dirty="0" smtClean="0"/>
              <a:t>来表示相似分布的数据集</a:t>
            </a:r>
            <a:endParaRPr lang="zh-CN" altLang="en-US" dirty="0"/>
          </a:p>
        </p:txBody>
      </p:sp>
    </p:spTree>
    <p:custDataLst>
      <p:tags r:id="rId1"/>
    </p:custDataLst>
    <p:extLst>
      <p:ext uri="{BB962C8B-B14F-4D97-AF65-F5344CB8AC3E}">
        <p14:creationId xmlns:p14="http://schemas.microsoft.com/office/powerpoint/2010/main" val="156832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67731" y="2781964"/>
            <a:ext cx="3441968" cy="646331"/>
          </a:xfrm>
          <a:prstGeom prst="rect">
            <a:avLst/>
          </a:prstGeom>
        </p:spPr>
        <p:txBody>
          <a:bodyPr wrap="none">
            <a:spAutoFit/>
          </a:bodyPr>
          <a:lstStyle/>
          <a:p>
            <a:r>
              <a:rPr lang="en-US" altLang="zh-CN" sz="3600" b="1" dirty="0" smtClean="0"/>
              <a:t>Shadow model</a:t>
            </a:r>
            <a:endParaRPr lang="en-US" altLang="zh-CN" sz="3600" b="1" dirty="0"/>
          </a:p>
        </p:txBody>
      </p:sp>
      <p:sp>
        <p:nvSpPr>
          <p:cNvPr id="13" name="矩形 12"/>
          <p:cNvSpPr/>
          <p:nvPr/>
        </p:nvSpPr>
        <p:spPr>
          <a:xfrm>
            <a:off x="281002" y="1389069"/>
            <a:ext cx="4470355" cy="707886"/>
          </a:xfrm>
          <a:prstGeom prst="rect">
            <a:avLst/>
          </a:prstGeom>
        </p:spPr>
        <p:txBody>
          <a:bodyPr wrap="square">
            <a:spAutoFit/>
          </a:bodyPr>
          <a:lstStyle/>
          <a:p>
            <a:r>
              <a:rPr lang="zh-CN" altLang="en-US" sz="4000" b="1" dirty="0" smtClean="0"/>
              <a:t>模拟数据</a:t>
            </a:r>
            <a:r>
              <a:rPr lang="en-US" altLang="zh-CN" sz="4000" b="1" dirty="0" smtClean="0"/>
              <a:t>+</a:t>
            </a:r>
            <a:r>
              <a:rPr lang="zh-CN" altLang="en-US" sz="4000" b="1" dirty="0" smtClean="0"/>
              <a:t>模型</a:t>
            </a:r>
            <a:endParaRPr lang="zh-CN" altLang="en-US" sz="4000" b="1" dirty="0"/>
          </a:p>
        </p:txBody>
      </p:sp>
      <p:sp>
        <p:nvSpPr>
          <p:cNvPr id="6" name="文本框 5"/>
          <p:cNvSpPr txBox="1"/>
          <p:nvPr/>
        </p:nvSpPr>
        <p:spPr>
          <a:xfrm>
            <a:off x="263457" y="3195583"/>
            <a:ext cx="2568620" cy="461665"/>
          </a:xfrm>
          <a:prstGeom prst="rect">
            <a:avLst/>
          </a:prstGeom>
          <a:noFill/>
        </p:spPr>
        <p:txBody>
          <a:bodyPr wrap="square" rtlCol="0">
            <a:spAutoFit/>
          </a:bodyPr>
          <a:lstStyle/>
          <a:p>
            <a:r>
              <a:rPr lang="zh-CN" altLang="en-US" sz="2400" b="1" dirty="0" smtClean="0"/>
              <a:t>模拟相似</a:t>
            </a:r>
            <a:r>
              <a:rPr lang="en-US" altLang="zh-CN" sz="2400" b="1" dirty="0" smtClean="0"/>
              <a:t>500</a:t>
            </a:r>
            <a:r>
              <a:rPr lang="zh-CN" altLang="en-US" sz="2400" b="1" dirty="0" smtClean="0"/>
              <a:t>个</a:t>
            </a:r>
            <a:endParaRPr lang="zh-CN" altLang="en-US" sz="2400" b="1" dirty="0"/>
          </a:p>
        </p:txBody>
      </p:sp>
      <p:cxnSp>
        <p:nvCxnSpPr>
          <p:cNvPr id="11" name="直接箭头连接符 10"/>
          <p:cNvCxnSpPr/>
          <p:nvPr/>
        </p:nvCxnSpPr>
        <p:spPr>
          <a:xfrm>
            <a:off x="2516180" y="3140313"/>
            <a:ext cx="1674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804779" y="2827758"/>
            <a:ext cx="2623619" cy="829490"/>
          </a:xfrm>
          <a:prstGeom prst="rect">
            <a:avLst/>
          </a:prstGeom>
          <a:noFill/>
        </p:spPr>
        <p:txBody>
          <a:bodyPr wrap="square" rtlCol="0">
            <a:spAutoFit/>
          </a:bodyPr>
          <a:lstStyle/>
          <a:p>
            <a:r>
              <a:rPr lang="zh-CN" altLang="en-US" sz="2400" b="1" dirty="0" smtClean="0"/>
              <a:t>输出</a:t>
            </a:r>
            <a:r>
              <a:rPr lang="en-US" altLang="zh-CN" sz="2400" b="1" dirty="0" smtClean="0"/>
              <a:t>= </a:t>
            </a:r>
            <a:r>
              <a:rPr lang="en-US" altLang="zh-CN" sz="2400" b="1" dirty="0" smtClean="0"/>
              <a:t>target </a:t>
            </a:r>
            <a:r>
              <a:rPr lang="en-US" altLang="zh-CN" sz="2400" b="1" dirty="0"/>
              <a:t>model</a:t>
            </a:r>
            <a:r>
              <a:rPr lang="zh-CN" altLang="en-US" sz="2400" b="1" dirty="0"/>
              <a:t>的输出</a:t>
            </a:r>
          </a:p>
        </p:txBody>
      </p:sp>
      <p:sp>
        <p:nvSpPr>
          <p:cNvPr id="12" name="标题 1"/>
          <p:cNvSpPr txBox="1">
            <a:spLocks/>
          </p:cNvSpPr>
          <p:nvPr/>
        </p:nvSpPr>
        <p:spPr>
          <a:xfrm>
            <a:off x="287974" y="145963"/>
            <a:ext cx="10515600" cy="599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n-US" altLang="zh-CN" b="1" dirty="0" smtClean="0"/>
              <a:t>Shadow model</a:t>
            </a:r>
            <a:endParaRPr lang="zh-CN" altLang="en-US" b="1" dirty="0"/>
          </a:p>
        </p:txBody>
      </p:sp>
      <p:pic>
        <p:nvPicPr>
          <p:cNvPr id="4" name="图片 3"/>
          <p:cNvPicPr>
            <a:picLocks noChangeAspect="1"/>
          </p:cNvPicPr>
          <p:nvPr/>
        </p:nvPicPr>
        <p:blipFill>
          <a:blip r:embed="rId4"/>
          <a:stretch>
            <a:fillRect/>
          </a:stretch>
        </p:blipFill>
        <p:spPr>
          <a:xfrm>
            <a:off x="4782678" y="3657248"/>
            <a:ext cx="2612074" cy="2881867"/>
          </a:xfrm>
          <a:prstGeom prst="rect">
            <a:avLst/>
          </a:prstGeom>
        </p:spPr>
      </p:pic>
      <p:sp>
        <p:nvSpPr>
          <p:cNvPr id="8" name="文本框 7"/>
          <p:cNvSpPr txBox="1"/>
          <p:nvPr/>
        </p:nvSpPr>
        <p:spPr>
          <a:xfrm>
            <a:off x="2370844" y="4913515"/>
            <a:ext cx="180582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t>模型选择：</a:t>
            </a:r>
            <a:endParaRPr lang="zh-CN" altLang="en-US" b="1" dirty="0"/>
          </a:p>
        </p:txBody>
      </p:sp>
    </p:spTree>
    <p:custDataLst>
      <p:tags r:id="rId1"/>
    </p:custDataLst>
    <p:extLst>
      <p:ext uri="{BB962C8B-B14F-4D97-AF65-F5344CB8AC3E}">
        <p14:creationId xmlns:p14="http://schemas.microsoft.com/office/powerpoint/2010/main" val="274864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68988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01</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71603" y="2586525"/>
            <a:ext cx="3688000" cy="705591"/>
            <a:chOff x="6038927" y="2341441"/>
            <a:chExt cx="2766116" cy="529364"/>
          </a:xfrm>
        </p:grpSpPr>
        <p:sp>
          <p:nvSpPr>
            <p:cNvPr id="16" name="文本框 15"/>
            <p:cNvSpPr txBox="1">
              <a:spLocks noChangeArrowheads="1"/>
            </p:cNvSpPr>
            <p:nvPr/>
          </p:nvSpPr>
          <p:spPr bwMode="auto">
            <a:xfrm>
              <a:off x="6038927" y="2693584"/>
              <a:ext cx="2766116" cy="17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38927" y="2341441"/>
              <a:ext cx="1369663" cy="438723"/>
            </a:xfrm>
            <a:prstGeom prst="rect">
              <a:avLst/>
            </a:prstGeom>
          </p:spPr>
          <p:txBody>
            <a:bodyPr wrap="none">
              <a:spAutoFit/>
            </a:bodyPr>
            <a:lstStyle/>
            <a:p>
              <a:r>
                <a:rPr lang="zh-CN" altLang="en-US" sz="3200" b="1" dirty="0" smtClean="0">
                  <a:solidFill>
                    <a:schemeClr val="accent1"/>
                  </a:solidFill>
                </a:rPr>
                <a:t>项目背景</a:t>
              </a:r>
              <a:endParaRPr lang="zh-CN" altLang="en-US" sz="3200" b="1" dirty="0">
                <a:solidFill>
                  <a:schemeClr val="accent1"/>
                </a:solidFill>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67731" y="2781964"/>
            <a:ext cx="3441968" cy="646331"/>
          </a:xfrm>
          <a:prstGeom prst="rect">
            <a:avLst/>
          </a:prstGeom>
        </p:spPr>
        <p:txBody>
          <a:bodyPr wrap="none">
            <a:spAutoFit/>
          </a:bodyPr>
          <a:lstStyle/>
          <a:p>
            <a:r>
              <a:rPr lang="en-US" altLang="zh-CN" sz="3600" b="1" dirty="0" smtClean="0"/>
              <a:t>Shadow model</a:t>
            </a:r>
            <a:endParaRPr lang="en-US" altLang="zh-CN" sz="3600" b="1" dirty="0"/>
          </a:p>
        </p:txBody>
      </p:sp>
      <p:sp>
        <p:nvSpPr>
          <p:cNvPr id="13" name="矩形 12"/>
          <p:cNvSpPr/>
          <p:nvPr/>
        </p:nvSpPr>
        <p:spPr>
          <a:xfrm>
            <a:off x="281002" y="1389069"/>
            <a:ext cx="4470355" cy="707886"/>
          </a:xfrm>
          <a:prstGeom prst="rect">
            <a:avLst/>
          </a:prstGeom>
        </p:spPr>
        <p:txBody>
          <a:bodyPr wrap="square">
            <a:spAutoFit/>
          </a:bodyPr>
          <a:lstStyle/>
          <a:p>
            <a:r>
              <a:rPr lang="zh-CN" altLang="en-US" sz="4000" b="1" dirty="0" smtClean="0"/>
              <a:t>模拟数据</a:t>
            </a:r>
            <a:r>
              <a:rPr lang="en-US" altLang="zh-CN" sz="4000" b="1" dirty="0" smtClean="0"/>
              <a:t>+</a:t>
            </a:r>
            <a:r>
              <a:rPr lang="zh-CN" altLang="en-US" sz="4000" b="1" dirty="0" smtClean="0"/>
              <a:t>模型</a:t>
            </a:r>
            <a:endParaRPr lang="zh-CN" altLang="en-US" sz="4000" b="1" dirty="0"/>
          </a:p>
        </p:txBody>
      </p:sp>
      <p:sp>
        <p:nvSpPr>
          <p:cNvPr id="6" name="文本框 5"/>
          <p:cNvSpPr txBox="1"/>
          <p:nvPr/>
        </p:nvSpPr>
        <p:spPr>
          <a:xfrm>
            <a:off x="263457" y="3195583"/>
            <a:ext cx="2568620" cy="461665"/>
          </a:xfrm>
          <a:prstGeom prst="rect">
            <a:avLst/>
          </a:prstGeom>
          <a:noFill/>
        </p:spPr>
        <p:txBody>
          <a:bodyPr wrap="square" rtlCol="0">
            <a:spAutoFit/>
          </a:bodyPr>
          <a:lstStyle/>
          <a:p>
            <a:r>
              <a:rPr lang="zh-CN" altLang="en-US" sz="2400" b="1" dirty="0" smtClean="0"/>
              <a:t>模拟相似</a:t>
            </a:r>
            <a:r>
              <a:rPr lang="en-US" altLang="zh-CN" sz="2400" b="1" dirty="0" smtClean="0"/>
              <a:t>500</a:t>
            </a:r>
            <a:r>
              <a:rPr lang="zh-CN" altLang="en-US" sz="2400" b="1" dirty="0" smtClean="0"/>
              <a:t>个</a:t>
            </a:r>
            <a:endParaRPr lang="zh-CN" altLang="en-US" sz="2400" b="1" dirty="0"/>
          </a:p>
        </p:txBody>
      </p:sp>
      <p:cxnSp>
        <p:nvCxnSpPr>
          <p:cNvPr id="11" name="直接箭头连接符 10"/>
          <p:cNvCxnSpPr/>
          <p:nvPr/>
        </p:nvCxnSpPr>
        <p:spPr>
          <a:xfrm>
            <a:off x="2516180" y="3140313"/>
            <a:ext cx="1674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804779" y="2827758"/>
            <a:ext cx="2623619" cy="829490"/>
          </a:xfrm>
          <a:prstGeom prst="rect">
            <a:avLst/>
          </a:prstGeom>
          <a:noFill/>
        </p:spPr>
        <p:txBody>
          <a:bodyPr wrap="square" rtlCol="0">
            <a:spAutoFit/>
          </a:bodyPr>
          <a:lstStyle/>
          <a:p>
            <a:r>
              <a:rPr lang="zh-CN" altLang="en-US" sz="2400" b="1" dirty="0" smtClean="0"/>
              <a:t>输出</a:t>
            </a:r>
            <a:r>
              <a:rPr lang="en-US" altLang="zh-CN" sz="2400" b="1" dirty="0" smtClean="0"/>
              <a:t>= </a:t>
            </a:r>
            <a:r>
              <a:rPr lang="en-US" altLang="zh-CN" sz="2400" b="1" dirty="0" err="1"/>
              <a:t>taget</a:t>
            </a:r>
            <a:r>
              <a:rPr lang="en-US" altLang="zh-CN" sz="2400" b="1" dirty="0"/>
              <a:t> model</a:t>
            </a:r>
            <a:r>
              <a:rPr lang="zh-CN" altLang="en-US" sz="2400" b="1" dirty="0"/>
              <a:t>的输出</a:t>
            </a:r>
          </a:p>
        </p:txBody>
      </p:sp>
      <p:sp>
        <p:nvSpPr>
          <p:cNvPr id="12" name="标题 1"/>
          <p:cNvSpPr txBox="1">
            <a:spLocks/>
          </p:cNvSpPr>
          <p:nvPr/>
        </p:nvSpPr>
        <p:spPr>
          <a:xfrm>
            <a:off x="287974" y="145963"/>
            <a:ext cx="10515600" cy="5991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mj-lt"/>
                <a:ea typeface="+mj-ea"/>
                <a:cs typeface="+mj-cs"/>
              </a:defRPr>
            </a:lvl1pPr>
          </a:lstStyle>
          <a:p>
            <a:r>
              <a:rPr lang="en-US" altLang="zh-CN" b="1" dirty="0" smtClean="0"/>
              <a:t>Shadow model</a:t>
            </a:r>
            <a:endParaRPr lang="zh-CN" altLang="en-US" b="1" dirty="0"/>
          </a:p>
        </p:txBody>
      </p:sp>
      <p:pic>
        <p:nvPicPr>
          <p:cNvPr id="2" name="图片 1"/>
          <p:cNvPicPr>
            <a:picLocks noChangeAspect="1"/>
          </p:cNvPicPr>
          <p:nvPr/>
        </p:nvPicPr>
        <p:blipFill>
          <a:blip r:embed="rId4"/>
          <a:stretch>
            <a:fillRect/>
          </a:stretch>
        </p:blipFill>
        <p:spPr>
          <a:xfrm>
            <a:off x="3353590" y="3657248"/>
            <a:ext cx="5064413" cy="2372747"/>
          </a:xfrm>
          <a:prstGeom prst="rect">
            <a:avLst/>
          </a:prstGeom>
        </p:spPr>
      </p:pic>
    </p:spTree>
    <p:custDataLst>
      <p:tags r:id="rId1"/>
    </p:custDataLst>
    <p:extLst>
      <p:ext uri="{BB962C8B-B14F-4D97-AF65-F5344CB8AC3E}">
        <p14:creationId xmlns:p14="http://schemas.microsoft.com/office/powerpoint/2010/main" val="373832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Attack</a:t>
            </a:r>
            <a:endParaRPr lang="zh-CN" altLang="en-US" b="1" dirty="0"/>
          </a:p>
        </p:txBody>
      </p:sp>
      <p:sp>
        <p:nvSpPr>
          <p:cNvPr id="3" name="矩形 2"/>
          <p:cNvSpPr/>
          <p:nvPr/>
        </p:nvSpPr>
        <p:spPr>
          <a:xfrm>
            <a:off x="1026527" y="269604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189690" y="3019213"/>
            <a:ext cx="2658794" cy="92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53377" y="3090514"/>
            <a:ext cx="2859911" cy="800219"/>
          </a:xfrm>
          <a:prstGeom prst="rect">
            <a:avLst/>
          </a:prstGeom>
          <a:noFill/>
        </p:spPr>
        <p:txBody>
          <a:bodyPr wrap="square" rtlCol="0">
            <a:spAutoFit/>
          </a:bodyPr>
          <a:lstStyle/>
          <a:p>
            <a:r>
              <a:rPr lang="en-US" altLang="zh-CN" sz="2800" b="1" dirty="0" smtClean="0">
                <a:solidFill>
                  <a:schemeClr val="bg1"/>
                </a:solidFill>
              </a:rPr>
              <a:t>Attack  model</a:t>
            </a:r>
          </a:p>
          <a:p>
            <a:r>
              <a:rPr lang="zh-CN" altLang="en-US" b="1" dirty="0" smtClean="0">
                <a:solidFill>
                  <a:schemeClr val="bg1"/>
                </a:solidFill>
              </a:rPr>
              <a:t>         二分类模型</a:t>
            </a:r>
            <a:endParaRPr lang="zh-CN" altLang="en-US" b="1" dirty="0">
              <a:solidFill>
                <a:schemeClr val="bg1"/>
              </a:solidFill>
            </a:endParaRPr>
          </a:p>
        </p:txBody>
      </p:sp>
      <p:sp>
        <p:nvSpPr>
          <p:cNvPr id="8" name="文本框 7"/>
          <p:cNvSpPr txBox="1"/>
          <p:nvPr/>
        </p:nvSpPr>
        <p:spPr>
          <a:xfrm>
            <a:off x="737105" y="2802970"/>
            <a:ext cx="1871003" cy="1477328"/>
          </a:xfrm>
          <a:prstGeom prst="rect">
            <a:avLst/>
          </a:prstGeom>
          <a:noFill/>
        </p:spPr>
        <p:txBody>
          <a:bodyPr wrap="square" rtlCol="0">
            <a:spAutoFit/>
          </a:bodyPr>
          <a:lstStyle/>
          <a:p>
            <a:r>
              <a:rPr lang="zh-CN" altLang="en-US" b="1" dirty="0" smtClean="0"/>
              <a:t>输入：</a:t>
            </a:r>
            <a:endParaRPr lang="en-US" altLang="zh-CN" b="1" dirty="0" smtClean="0"/>
          </a:p>
          <a:p>
            <a:r>
              <a:rPr lang="en-US" altLang="zh-CN" dirty="0" err="1" smtClean="0"/>
              <a:t>1.label</a:t>
            </a:r>
            <a:r>
              <a:rPr lang="en-US" altLang="zh-CN" dirty="0" smtClean="0"/>
              <a:t> </a:t>
            </a:r>
            <a:r>
              <a:rPr lang="zh-CN" altLang="en-US" dirty="0" smtClean="0"/>
              <a:t>（数据集 原始的标签）</a:t>
            </a:r>
            <a:endParaRPr lang="en-US" altLang="zh-CN" dirty="0" smtClean="0"/>
          </a:p>
          <a:p>
            <a:r>
              <a:rPr lang="en-US" altLang="zh-CN" dirty="0" err="1" smtClean="0"/>
              <a:t>2.shadow</a:t>
            </a:r>
            <a:r>
              <a:rPr lang="en-US" altLang="zh-CN" dirty="0" smtClean="0"/>
              <a:t> model</a:t>
            </a:r>
            <a:r>
              <a:rPr lang="zh-CN" altLang="en-US" dirty="0" smtClean="0"/>
              <a:t>的预测结果</a:t>
            </a:r>
            <a:endParaRPr lang="en-US" altLang="zh-CN" dirty="0" smtClean="0"/>
          </a:p>
        </p:txBody>
      </p:sp>
      <p:cxnSp>
        <p:nvCxnSpPr>
          <p:cNvPr id="10" name="直接箭头连接符 9"/>
          <p:cNvCxnSpPr>
            <a:stCxn id="8" idx="3"/>
          </p:cNvCxnSpPr>
          <p:nvPr/>
        </p:nvCxnSpPr>
        <p:spPr>
          <a:xfrm>
            <a:off x="2608108" y="354163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13288" y="3530092"/>
            <a:ext cx="1176857"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54949" y="2807384"/>
            <a:ext cx="2894101" cy="1754326"/>
          </a:xfrm>
          <a:prstGeom prst="rect">
            <a:avLst/>
          </a:prstGeom>
          <a:noFill/>
        </p:spPr>
        <p:txBody>
          <a:bodyPr wrap="square" rtlCol="0">
            <a:spAutoFit/>
          </a:bodyPr>
          <a:lstStyle/>
          <a:p>
            <a:r>
              <a:rPr lang="zh-CN" altLang="en-US" b="1" dirty="0" smtClean="0"/>
              <a:t>目标：</a:t>
            </a:r>
            <a:endParaRPr lang="en-US" altLang="zh-CN" b="1" dirty="0" smtClean="0"/>
          </a:p>
          <a:p>
            <a:r>
              <a:rPr lang="zh-CN" altLang="en-US" dirty="0" smtClean="0"/>
              <a:t>成员：</a:t>
            </a:r>
            <a:endParaRPr lang="en-US" altLang="zh-CN" dirty="0" smtClean="0"/>
          </a:p>
          <a:p>
            <a:r>
              <a:rPr lang="zh-CN" altLang="en-US" dirty="0" smtClean="0"/>
              <a:t>在（</a:t>
            </a:r>
            <a:r>
              <a:rPr lang="en-US" altLang="zh-CN" dirty="0" smtClean="0"/>
              <a:t>shadow </a:t>
            </a:r>
            <a:r>
              <a:rPr lang="zh-CN" altLang="en-US" dirty="0" smtClean="0"/>
              <a:t>的训练集）</a:t>
            </a:r>
            <a:endParaRPr lang="en-US" altLang="zh-CN" dirty="0" smtClean="0"/>
          </a:p>
          <a:p>
            <a:r>
              <a:rPr lang="zh-CN" altLang="en-US" dirty="0" smtClean="0"/>
              <a:t>非成员：</a:t>
            </a:r>
            <a:endParaRPr lang="en-US" altLang="zh-CN" dirty="0" smtClean="0"/>
          </a:p>
          <a:p>
            <a:r>
              <a:rPr lang="zh-CN" altLang="en-US" dirty="0" smtClean="0"/>
              <a:t>不在</a:t>
            </a:r>
            <a:r>
              <a:rPr lang="en-US" altLang="zh-CN" dirty="0" smtClean="0"/>
              <a:t>shadow</a:t>
            </a:r>
            <a:r>
              <a:rPr lang="zh-CN" altLang="en-US" dirty="0" smtClean="0"/>
              <a:t>的训练集</a:t>
            </a:r>
            <a:endParaRPr lang="en-US" altLang="zh-CN" dirty="0" smtClean="0"/>
          </a:p>
          <a:p>
            <a:r>
              <a:rPr lang="zh-CN" altLang="en-US" dirty="0" smtClean="0"/>
              <a:t> </a:t>
            </a:r>
            <a:endParaRPr lang="zh-CN" altLang="en-US" dirty="0"/>
          </a:p>
        </p:txBody>
      </p:sp>
    </p:spTree>
    <p:custDataLst>
      <p:tags r:id="rId1"/>
    </p:custDataLst>
    <p:extLst>
      <p:ext uri="{BB962C8B-B14F-4D97-AF65-F5344CB8AC3E}">
        <p14:creationId xmlns:p14="http://schemas.microsoft.com/office/powerpoint/2010/main" val="352065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Attack</a:t>
            </a:r>
            <a:endParaRPr lang="zh-CN" altLang="en-US" b="1" dirty="0"/>
          </a:p>
        </p:txBody>
      </p:sp>
      <p:sp>
        <p:nvSpPr>
          <p:cNvPr id="25" name="矩形 24"/>
          <p:cNvSpPr/>
          <p:nvPr/>
        </p:nvSpPr>
        <p:spPr>
          <a:xfrm>
            <a:off x="609011" y="1553448"/>
            <a:ext cx="6115107" cy="461665"/>
          </a:xfrm>
          <a:prstGeom prst="rect">
            <a:avLst/>
          </a:prstGeom>
        </p:spPr>
        <p:txBody>
          <a:bodyPr wrap="square">
            <a:spAutoFit/>
          </a:bodyPr>
          <a:lstStyle/>
          <a:p>
            <a:r>
              <a:rPr lang="zh-CN" altLang="en-US" sz="2400" b="1" dirty="0" smtClean="0"/>
              <a:t>模型选择：</a:t>
            </a:r>
            <a:endParaRPr lang="zh-CN" altLang="en-US" sz="2400" b="1" dirty="0"/>
          </a:p>
        </p:txBody>
      </p:sp>
      <p:sp>
        <p:nvSpPr>
          <p:cNvPr id="3" name="矩形 2"/>
          <p:cNvSpPr/>
          <p:nvPr/>
        </p:nvSpPr>
        <p:spPr>
          <a:xfrm>
            <a:off x="1026527" y="269604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189690" y="3019213"/>
            <a:ext cx="2658794" cy="92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53377" y="3090514"/>
            <a:ext cx="2859911" cy="800219"/>
          </a:xfrm>
          <a:prstGeom prst="rect">
            <a:avLst/>
          </a:prstGeom>
          <a:noFill/>
        </p:spPr>
        <p:txBody>
          <a:bodyPr wrap="square" rtlCol="0">
            <a:spAutoFit/>
          </a:bodyPr>
          <a:lstStyle/>
          <a:p>
            <a:r>
              <a:rPr lang="en-US" altLang="zh-CN" sz="2800" b="1" dirty="0" smtClean="0">
                <a:solidFill>
                  <a:schemeClr val="bg1"/>
                </a:solidFill>
              </a:rPr>
              <a:t>Attack  model</a:t>
            </a:r>
          </a:p>
          <a:p>
            <a:r>
              <a:rPr lang="zh-CN" altLang="en-US" b="1" dirty="0" smtClean="0">
                <a:solidFill>
                  <a:schemeClr val="bg1"/>
                </a:solidFill>
              </a:rPr>
              <a:t>         二分类模型</a:t>
            </a:r>
            <a:endParaRPr lang="zh-CN" altLang="en-US" b="1" dirty="0">
              <a:solidFill>
                <a:schemeClr val="bg1"/>
              </a:solidFill>
            </a:endParaRPr>
          </a:p>
        </p:txBody>
      </p:sp>
      <p:sp>
        <p:nvSpPr>
          <p:cNvPr id="8" name="文本框 7"/>
          <p:cNvSpPr txBox="1"/>
          <p:nvPr/>
        </p:nvSpPr>
        <p:spPr>
          <a:xfrm>
            <a:off x="737105" y="2802970"/>
            <a:ext cx="1871003" cy="1477328"/>
          </a:xfrm>
          <a:prstGeom prst="rect">
            <a:avLst/>
          </a:prstGeom>
          <a:noFill/>
        </p:spPr>
        <p:txBody>
          <a:bodyPr wrap="square" rtlCol="0">
            <a:spAutoFit/>
          </a:bodyPr>
          <a:lstStyle/>
          <a:p>
            <a:r>
              <a:rPr lang="zh-CN" altLang="en-US" b="1" dirty="0" smtClean="0"/>
              <a:t>输入：</a:t>
            </a:r>
            <a:endParaRPr lang="en-US" altLang="zh-CN" b="1" dirty="0" smtClean="0"/>
          </a:p>
          <a:p>
            <a:r>
              <a:rPr lang="en-US" altLang="zh-CN" dirty="0" err="1" smtClean="0"/>
              <a:t>1.label</a:t>
            </a:r>
            <a:r>
              <a:rPr lang="en-US" altLang="zh-CN" dirty="0" smtClean="0"/>
              <a:t> </a:t>
            </a:r>
            <a:r>
              <a:rPr lang="zh-CN" altLang="en-US" dirty="0" smtClean="0"/>
              <a:t>（数据集 原始的标签）</a:t>
            </a:r>
            <a:endParaRPr lang="en-US" altLang="zh-CN" dirty="0" smtClean="0"/>
          </a:p>
          <a:p>
            <a:r>
              <a:rPr lang="en-US" altLang="zh-CN" dirty="0" err="1" smtClean="0"/>
              <a:t>2.shadow</a:t>
            </a:r>
            <a:r>
              <a:rPr lang="en-US" altLang="zh-CN" dirty="0" smtClean="0"/>
              <a:t> model</a:t>
            </a:r>
            <a:r>
              <a:rPr lang="zh-CN" altLang="en-US" dirty="0" smtClean="0"/>
              <a:t>的预测结果</a:t>
            </a:r>
            <a:endParaRPr lang="en-US" altLang="zh-CN" dirty="0" smtClean="0"/>
          </a:p>
        </p:txBody>
      </p:sp>
      <p:cxnSp>
        <p:nvCxnSpPr>
          <p:cNvPr id="10" name="直接箭头连接符 9"/>
          <p:cNvCxnSpPr>
            <a:stCxn id="8" idx="3"/>
          </p:cNvCxnSpPr>
          <p:nvPr/>
        </p:nvCxnSpPr>
        <p:spPr>
          <a:xfrm>
            <a:off x="2608108" y="354163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4"/>
          <a:stretch>
            <a:fillRect/>
          </a:stretch>
        </p:blipFill>
        <p:spPr>
          <a:xfrm>
            <a:off x="7411949" y="2015113"/>
            <a:ext cx="2085975" cy="2933700"/>
          </a:xfrm>
          <a:prstGeom prst="rect">
            <a:avLst/>
          </a:prstGeom>
        </p:spPr>
      </p:pic>
      <p:pic>
        <p:nvPicPr>
          <p:cNvPr id="6" name="图片 5"/>
          <p:cNvPicPr>
            <a:picLocks noChangeAspect="1"/>
          </p:cNvPicPr>
          <p:nvPr/>
        </p:nvPicPr>
        <p:blipFill>
          <a:blip r:embed="rId5"/>
          <a:stretch>
            <a:fillRect/>
          </a:stretch>
        </p:blipFill>
        <p:spPr>
          <a:xfrm>
            <a:off x="9877288" y="2497862"/>
            <a:ext cx="2012765" cy="1689034"/>
          </a:xfrm>
          <a:prstGeom prst="rect">
            <a:avLst/>
          </a:prstGeom>
        </p:spPr>
      </p:pic>
    </p:spTree>
    <p:custDataLst>
      <p:tags r:id="rId1"/>
    </p:custDataLst>
    <p:extLst>
      <p:ext uri="{BB962C8B-B14F-4D97-AF65-F5344CB8AC3E}">
        <p14:creationId xmlns:p14="http://schemas.microsoft.com/office/powerpoint/2010/main" val="7714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Attack</a:t>
            </a:r>
            <a:endParaRPr lang="zh-CN" altLang="en-US" b="1" dirty="0"/>
          </a:p>
        </p:txBody>
      </p:sp>
      <p:sp>
        <p:nvSpPr>
          <p:cNvPr id="25" name="矩形 24"/>
          <p:cNvSpPr/>
          <p:nvPr/>
        </p:nvSpPr>
        <p:spPr>
          <a:xfrm>
            <a:off x="609011" y="1553448"/>
            <a:ext cx="6115107" cy="461665"/>
          </a:xfrm>
          <a:prstGeom prst="rect">
            <a:avLst/>
          </a:prstGeom>
        </p:spPr>
        <p:txBody>
          <a:bodyPr wrap="square">
            <a:spAutoFit/>
          </a:bodyPr>
          <a:lstStyle/>
          <a:p>
            <a:r>
              <a:rPr lang="zh-CN" altLang="en-US" sz="2400" b="1" dirty="0" smtClean="0"/>
              <a:t>结果：</a:t>
            </a:r>
            <a:endParaRPr lang="zh-CN" altLang="en-US" sz="2400" b="1" dirty="0"/>
          </a:p>
        </p:txBody>
      </p:sp>
      <p:sp>
        <p:nvSpPr>
          <p:cNvPr id="4" name="矩形 3"/>
          <p:cNvSpPr/>
          <p:nvPr/>
        </p:nvSpPr>
        <p:spPr>
          <a:xfrm>
            <a:off x="287975" y="2970601"/>
            <a:ext cx="2658794" cy="92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87975" y="3030557"/>
            <a:ext cx="2859911" cy="800219"/>
          </a:xfrm>
          <a:prstGeom prst="rect">
            <a:avLst/>
          </a:prstGeom>
          <a:noFill/>
        </p:spPr>
        <p:txBody>
          <a:bodyPr wrap="square" rtlCol="0">
            <a:spAutoFit/>
          </a:bodyPr>
          <a:lstStyle/>
          <a:p>
            <a:r>
              <a:rPr lang="en-US" altLang="zh-CN" sz="2800" b="1" dirty="0" smtClean="0">
                <a:solidFill>
                  <a:schemeClr val="bg1"/>
                </a:solidFill>
              </a:rPr>
              <a:t>Attack  model</a:t>
            </a:r>
          </a:p>
          <a:p>
            <a:r>
              <a:rPr lang="zh-CN" altLang="en-US" b="1" dirty="0" smtClean="0">
                <a:solidFill>
                  <a:schemeClr val="bg1"/>
                </a:solidFill>
              </a:rPr>
              <a:t>         二分类模型</a:t>
            </a:r>
            <a:endParaRPr lang="zh-CN" altLang="en-US" b="1" dirty="0">
              <a:solidFill>
                <a:schemeClr val="bg1"/>
              </a:solidFill>
            </a:endParaRPr>
          </a:p>
        </p:txBody>
      </p:sp>
      <p:pic>
        <p:nvPicPr>
          <p:cNvPr id="11" name="图片 10"/>
          <p:cNvPicPr>
            <a:picLocks noChangeAspect="1"/>
          </p:cNvPicPr>
          <p:nvPr/>
        </p:nvPicPr>
        <p:blipFill>
          <a:blip r:embed="rId4"/>
          <a:stretch>
            <a:fillRect/>
          </a:stretch>
        </p:blipFill>
        <p:spPr>
          <a:xfrm>
            <a:off x="3962569" y="2577488"/>
            <a:ext cx="5833893" cy="1706356"/>
          </a:xfrm>
          <a:prstGeom prst="rect">
            <a:avLst/>
          </a:prstGeom>
        </p:spPr>
      </p:pic>
      <p:sp>
        <p:nvSpPr>
          <p:cNvPr id="12" name="文本框 11"/>
          <p:cNvSpPr txBox="1"/>
          <p:nvPr/>
        </p:nvSpPr>
        <p:spPr>
          <a:xfrm>
            <a:off x="2277761" y="5054666"/>
            <a:ext cx="6536028" cy="369332"/>
          </a:xfrm>
          <a:prstGeom prst="rect">
            <a:avLst/>
          </a:prstGeom>
          <a:noFill/>
        </p:spPr>
        <p:txBody>
          <a:bodyPr wrap="square" rtlCol="0">
            <a:spAutoFit/>
          </a:bodyPr>
          <a:lstStyle/>
          <a:p>
            <a:r>
              <a:rPr lang="zh-CN" altLang="en-US" dirty="0" smtClean="0"/>
              <a:t>感觉有一点点低，原因是二分类，提供的信息太少了</a:t>
            </a:r>
            <a:endParaRPr lang="zh-CN" altLang="en-US" dirty="0"/>
          </a:p>
        </p:txBody>
      </p:sp>
    </p:spTree>
    <p:custDataLst>
      <p:tags r:id="rId1"/>
    </p:custDataLst>
    <p:extLst>
      <p:ext uri="{BB962C8B-B14F-4D97-AF65-F5344CB8AC3E}">
        <p14:creationId xmlns:p14="http://schemas.microsoft.com/office/powerpoint/2010/main" val="24348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2025254"/>
            <a:ext cx="188865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04</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814429"/>
            <a:ext cx="3688000" cy="826407"/>
            <a:chOff x="6038927" y="2250800"/>
            <a:chExt cx="2766116" cy="620005"/>
          </a:xfrm>
        </p:grpSpPr>
        <p:sp>
          <p:nvSpPr>
            <p:cNvPr id="16" name="文本框 15"/>
            <p:cNvSpPr txBox="1">
              <a:spLocks noChangeArrowheads="1"/>
            </p:cNvSpPr>
            <p:nvPr/>
          </p:nvSpPr>
          <p:spPr bwMode="auto">
            <a:xfrm>
              <a:off x="6038927" y="2693584"/>
              <a:ext cx="2766116" cy="17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2498626" cy="438723"/>
            </a:xfrm>
            <a:prstGeom prst="rect">
              <a:avLst/>
            </a:prstGeom>
          </p:spPr>
          <p:txBody>
            <a:bodyPr wrap="none">
              <a:spAutoFit/>
            </a:bodyPr>
            <a:lstStyle/>
            <a:p>
              <a:r>
                <a:rPr lang="zh-CN" altLang="en-US" sz="3200" b="1" dirty="0" smtClean="0">
                  <a:solidFill>
                    <a:schemeClr val="accent1"/>
                  </a:solidFill>
                </a:rPr>
                <a:t>攻击模型</a:t>
              </a:r>
              <a:r>
                <a:rPr lang="en-US" altLang="zh-CN" sz="3200" b="1" dirty="0" smtClean="0">
                  <a:solidFill>
                    <a:schemeClr val="accent1"/>
                  </a:solidFill>
                </a:rPr>
                <a:t>API</a:t>
              </a:r>
              <a:r>
                <a:rPr lang="zh-CN" altLang="en-US" sz="3200" b="1" dirty="0">
                  <a:solidFill>
                    <a:schemeClr val="accent1"/>
                  </a:solidFill>
                </a:rPr>
                <a:t>演示</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apo Productions - Rea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525833" y="-1794163"/>
            <a:ext cx="609600" cy="609600"/>
          </a:xfrm>
          <a:prstGeom prst="rect">
            <a:avLst/>
          </a:prstGeom>
        </p:spPr>
      </p:pic>
      <p:sp>
        <p:nvSpPr>
          <p:cNvPr id="10" name="文本框 3"/>
          <p:cNvSpPr txBox="1">
            <a:spLocks noChangeArrowheads="1"/>
          </p:cNvSpPr>
          <p:nvPr/>
        </p:nvSpPr>
        <p:spPr bwMode="auto">
          <a:xfrm>
            <a:off x="5721839" y="2846729"/>
            <a:ext cx="93986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400" dirty="0" smtClean="0">
                <a:solidFill>
                  <a:schemeClr val="tx2"/>
                </a:solidFill>
                <a:latin typeface="微软雅黑" panose="020B0503020204020204" pitchFamily="34" charset="-122"/>
                <a:ea typeface="微软雅黑" panose="020B0503020204020204" pitchFamily="34" charset="-122"/>
              </a:rPr>
              <a:t>感谢！</a:t>
            </a:r>
            <a:endParaRPr lang="zh-CN" altLang="en-US" sz="5400"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65" y="1250895"/>
            <a:ext cx="5075560" cy="4114999"/>
          </a:xfrm>
          <a:prstGeom prst="rect">
            <a:avLst/>
          </a:prstGeom>
        </p:spPr>
      </p:pic>
      <p:pic>
        <p:nvPicPr>
          <p:cNvPr id="34" name="图片 33">
            <a:extLst>
              <a:ext uri="{FF2B5EF4-FFF2-40B4-BE49-F238E27FC236}">
                <a16:creationId xmlns:a16="http://schemas.microsoft.com/office/drawing/2014/main" id="{58DDD649-2892-4E4D-8BF6-216A61E9E080}"/>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34356" y1="38570" x2="34356" y2="38570"/>
                        <a14:foregroundMark x1="48207" y1="30574" x2="48207" y2="30574"/>
                        <a14:foregroundMark x1="45410" y1="35654" x2="45410" y2="35654"/>
                        <a14:foregroundMark x1="57360" y1="27563" x2="57360" y2="27563"/>
                        <a14:foregroundMark x1="60755" y1="27563" x2="60755" y2="27563"/>
                        <a14:foregroundMark x1="64775" y1="11571" x2="64775" y2="11571"/>
                        <a14:foregroundMark x1="74280" y1="30103" x2="74280" y2="30103"/>
                        <a14:foregroundMark x1="76480" y1="27563" x2="76969" y2="27187"/>
                        <a14:foregroundMark x1="78327" y1="23801" x2="78327" y2="23801"/>
                        <a14:foregroundMark x1="76860" y1="11571" x2="76860" y2="11571"/>
                        <a14:foregroundMark x1="75638" y1="39040" x2="75638" y2="39040"/>
                        <a14:foregroundMark x1="73547" y1="55503" x2="73547" y2="55503"/>
                        <a14:foregroundMark x1="80636" y1="48730" x2="80636" y2="48730"/>
                        <a14:foregroundMark x1="16513" y1="39040" x2="16513" y2="39040"/>
                      </a14:backgroundRemoval>
                    </a14:imgEffect>
                  </a14:imgLayer>
                </a14:imgProps>
              </a:ext>
              <a:ext uri="{28A0092B-C50C-407E-A947-70E740481C1C}">
                <a14:useLocalDpi xmlns:a14="http://schemas.microsoft.com/office/drawing/2010/main" val="0"/>
              </a:ext>
            </a:extLst>
          </a:blip>
          <a:stretch>
            <a:fillRect/>
          </a:stretch>
        </p:blipFill>
        <p:spPr>
          <a:xfrm>
            <a:off x="9650438" y="239193"/>
            <a:ext cx="2228036" cy="643238"/>
          </a:xfrm>
          <a:prstGeom prst="rect">
            <a:avLst/>
          </a:prstGeom>
        </p:spPr>
      </p:pic>
    </p:spTree>
    <p:extLst>
      <p:ext uri="{BB962C8B-B14F-4D97-AF65-F5344CB8AC3E}">
        <p14:creationId xmlns:p14="http://schemas.microsoft.com/office/powerpoint/2010/main" val="1494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rot="18000000">
            <a:off x="-122216" y="3378648"/>
            <a:ext cx="5193896" cy="824611"/>
            <a:chOff x="73025" y="1857375"/>
            <a:chExt cx="8997950" cy="1428750"/>
          </a:xfrm>
        </p:grpSpPr>
        <p:sp>
          <p:nvSpPr>
            <p:cNvPr id="82" name="Freeform 5"/>
            <p:cNvSpPr/>
            <p:nvPr/>
          </p:nvSpPr>
          <p:spPr bwMode="auto">
            <a:xfrm>
              <a:off x="7918450" y="1857375"/>
              <a:ext cx="1152525" cy="1428750"/>
            </a:xfrm>
            <a:custGeom>
              <a:avLst/>
              <a:gdLst>
                <a:gd name="T0" fmla="*/ 0 w 726"/>
                <a:gd name="T1" fmla="*/ 804 h 900"/>
                <a:gd name="T2" fmla="*/ 0 w 726"/>
                <a:gd name="T3" fmla="*/ 96 h 900"/>
                <a:gd name="T4" fmla="*/ 0 w 726"/>
                <a:gd name="T5" fmla="*/ 96 h 900"/>
                <a:gd name="T6" fmla="*/ 2 w 726"/>
                <a:gd name="T7" fmla="*/ 78 h 900"/>
                <a:gd name="T8" fmla="*/ 8 w 726"/>
                <a:gd name="T9" fmla="*/ 60 h 900"/>
                <a:gd name="T10" fmla="*/ 16 w 726"/>
                <a:gd name="T11" fmla="*/ 42 h 900"/>
                <a:gd name="T12" fmla="*/ 28 w 726"/>
                <a:gd name="T13" fmla="*/ 28 h 900"/>
                <a:gd name="T14" fmla="*/ 42 w 726"/>
                <a:gd name="T15" fmla="*/ 16 h 900"/>
                <a:gd name="T16" fmla="*/ 58 w 726"/>
                <a:gd name="T17" fmla="*/ 8 h 900"/>
                <a:gd name="T18" fmla="*/ 76 w 726"/>
                <a:gd name="T19" fmla="*/ 2 h 900"/>
                <a:gd name="T20" fmla="*/ 96 w 726"/>
                <a:gd name="T21" fmla="*/ 0 h 900"/>
                <a:gd name="T22" fmla="*/ 630 w 726"/>
                <a:gd name="T23" fmla="*/ 0 h 900"/>
                <a:gd name="T24" fmla="*/ 630 w 726"/>
                <a:gd name="T25" fmla="*/ 0 h 900"/>
                <a:gd name="T26" fmla="*/ 650 w 726"/>
                <a:gd name="T27" fmla="*/ 2 h 900"/>
                <a:gd name="T28" fmla="*/ 668 w 726"/>
                <a:gd name="T29" fmla="*/ 8 h 900"/>
                <a:gd name="T30" fmla="*/ 684 w 726"/>
                <a:gd name="T31" fmla="*/ 16 h 900"/>
                <a:gd name="T32" fmla="*/ 698 w 726"/>
                <a:gd name="T33" fmla="*/ 28 h 900"/>
                <a:gd name="T34" fmla="*/ 710 w 726"/>
                <a:gd name="T35" fmla="*/ 42 h 900"/>
                <a:gd name="T36" fmla="*/ 720 w 726"/>
                <a:gd name="T37" fmla="*/ 60 h 900"/>
                <a:gd name="T38" fmla="*/ 724 w 726"/>
                <a:gd name="T39" fmla="*/ 78 h 900"/>
                <a:gd name="T40" fmla="*/ 726 w 726"/>
                <a:gd name="T41" fmla="*/ 96 h 900"/>
                <a:gd name="T42" fmla="*/ 726 w 726"/>
                <a:gd name="T43" fmla="*/ 804 h 900"/>
                <a:gd name="T44" fmla="*/ 726 w 726"/>
                <a:gd name="T45" fmla="*/ 804 h 900"/>
                <a:gd name="T46" fmla="*/ 724 w 726"/>
                <a:gd name="T47" fmla="*/ 824 h 900"/>
                <a:gd name="T48" fmla="*/ 720 w 726"/>
                <a:gd name="T49" fmla="*/ 842 h 900"/>
                <a:gd name="T50" fmla="*/ 710 w 726"/>
                <a:gd name="T51" fmla="*/ 858 h 900"/>
                <a:gd name="T52" fmla="*/ 698 w 726"/>
                <a:gd name="T53" fmla="*/ 872 h 900"/>
                <a:gd name="T54" fmla="*/ 684 w 726"/>
                <a:gd name="T55" fmla="*/ 884 h 900"/>
                <a:gd name="T56" fmla="*/ 668 w 726"/>
                <a:gd name="T57" fmla="*/ 892 h 900"/>
                <a:gd name="T58" fmla="*/ 650 w 726"/>
                <a:gd name="T59" fmla="*/ 898 h 900"/>
                <a:gd name="T60" fmla="*/ 630 w 726"/>
                <a:gd name="T61" fmla="*/ 900 h 900"/>
                <a:gd name="T62" fmla="*/ 96 w 726"/>
                <a:gd name="T63" fmla="*/ 900 h 900"/>
                <a:gd name="T64" fmla="*/ 96 w 726"/>
                <a:gd name="T65" fmla="*/ 900 h 900"/>
                <a:gd name="T66" fmla="*/ 76 w 726"/>
                <a:gd name="T67" fmla="*/ 898 h 900"/>
                <a:gd name="T68" fmla="*/ 58 w 726"/>
                <a:gd name="T69" fmla="*/ 892 h 900"/>
                <a:gd name="T70" fmla="*/ 42 w 726"/>
                <a:gd name="T71" fmla="*/ 884 h 900"/>
                <a:gd name="T72" fmla="*/ 28 w 726"/>
                <a:gd name="T73" fmla="*/ 872 h 900"/>
                <a:gd name="T74" fmla="*/ 16 w 726"/>
                <a:gd name="T75" fmla="*/ 858 h 900"/>
                <a:gd name="T76" fmla="*/ 8 w 726"/>
                <a:gd name="T77" fmla="*/ 842 h 900"/>
                <a:gd name="T78" fmla="*/ 2 w 726"/>
                <a:gd name="T79" fmla="*/ 824 h 900"/>
                <a:gd name="T80" fmla="*/ 0 w 726"/>
                <a:gd name="T81" fmla="*/ 804 h 900"/>
                <a:gd name="T82" fmla="*/ 0 w 726"/>
                <a:gd name="T83" fmla="*/ 8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6" h="900">
                  <a:moveTo>
                    <a:pt x="0" y="804"/>
                  </a:moveTo>
                  <a:lnTo>
                    <a:pt x="0" y="96"/>
                  </a:lnTo>
                  <a:lnTo>
                    <a:pt x="0" y="96"/>
                  </a:lnTo>
                  <a:lnTo>
                    <a:pt x="2" y="78"/>
                  </a:lnTo>
                  <a:lnTo>
                    <a:pt x="8" y="60"/>
                  </a:lnTo>
                  <a:lnTo>
                    <a:pt x="16" y="42"/>
                  </a:lnTo>
                  <a:lnTo>
                    <a:pt x="28" y="28"/>
                  </a:lnTo>
                  <a:lnTo>
                    <a:pt x="42" y="16"/>
                  </a:lnTo>
                  <a:lnTo>
                    <a:pt x="58" y="8"/>
                  </a:lnTo>
                  <a:lnTo>
                    <a:pt x="76" y="2"/>
                  </a:lnTo>
                  <a:lnTo>
                    <a:pt x="96" y="0"/>
                  </a:lnTo>
                  <a:lnTo>
                    <a:pt x="630" y="0"/>
                  </a:lnTo>
                  <a:lnTo>
                    <a:pt x="630" y="0"/>
                  </a:lnTo>
                  <a:lnTo>
                    <a:pt x="650" y="2"/>
                  </a:lnTo>
                  <a:lnTo>
                    <a:pt x="668" y="8"/>
                  </a:lnTo>
                  <a:lnTo>
                    <a:pt x="684" y="16"/>
                  </a:lnTo>
                  <a:lnTo>
                    <a:pt x="698" y="28"/>
                  </a:lnTo>
                  <a:lnTo>
                    <a:pt x="710" y="42"/>
                  </a:lnTo>
                  <a:lnTo>
                    <a:pt x="720" y="60"/>
                  </a:lnTo>
                  <a:lnTo>
                    <a:pt x="724" y="78"/>
                  </a:lnTo>
                  <a:lnTo>
                    <a:pt x="726" y="96"/>
                  </a:lnTo>
                  <a:lnTo>
                    <a:pt x="726" y="804"/>
                  </a:lnTo>
                  <a:lnTo>
                    <a:pt x="726" y="804"/>
                  </a:lnTo>
                  <a:lnTo>
                    <a:pt x="724" y="824"/>
                  </a:lnTo>
                  <a:lnTo>
                    <a:pt x="720" y="842"/>
                  </a:lnTo>
                  <a:lnTo>
                    <a:pt x="710" y="858"/>
                  </a:lnTo>
                  <a:lnTo>
                    <a:pt x="698" y="872"/>
                  </a:lnTo>
                  <a:lnTo>
                    <a:pt x="684" y="884"/>
                  </a:lnTo>
                  <a:lnTo>
                    <a:pt x="668" y="892"/>
                  </a:lnTo>
                  <a:lnTo>
                    <a:pt x="650" y="898"/>
                  </a:lnTo>
                  <a:lnTo>
                    <a:pt x="630" y="900"/>
                  </a:lnTo>
                  <a:lnTo>
                    <a:pt x="96" y="900"/>
                  </a:lnTo>
                  <a:lnTo>
                    <a:pt x="96" y="900"/>
                  </a:lnTo>
                  <a:lnTo>
                    <a:pt x="76" y="898"/>
                  </a:lnTo>
                  <a:lnTo>
                    <a:pt x="58" y="892"/>
                  </a:lnTo>
                  <a:lnTo>
                    <a:pt x="42" y="884"/>
                  </a:lnTo>
                  <a:lnTo>
                    <a:pt x="28" y="872"/>
                  </a:lnTo>
                  <a:lnTo>
                    <a:pt x="16" y="858"/>
                  </a:lnTo>
                  <a:lnTo>
                    <a:pt x="8" y="842"/>
                  </a:lnTo>
                  <a:lnTo>
                    <a:pt x="2" y="824"/>
                  </a:lnTo>
                  <a:lnTo>
                    <a:pt x="0" y="804"/>
                  </a:lnTo>
                  <a:lnTo>
                    <a:pt x="0" y="804"/>
                  </a:lnTo>
                  <a:close/>
                </a:path>
              </a:pathLst>
            </a:custGeom>
            <a:gradFill flip="none" rotWithShape="1">
              <a:gsLst>
                <a:gs pos="26600">
                  <a:schemeClr val="accent3">
                    <a:lumMod val="40000"/>
                    <a:lumOff val="60000"/>
                  </a:schemeClr>
                </a:gs>
                <a:gs pos="0">
                  <a:schemeClr val="accent3">
                    <a:lumMod val="60000"/>
                    <a:lumOff val="40000"/>
                  </a:schemeClr>
                </a:gs>
                <a:gs pos="50000">
                  <a:schemeClr val="accent3"/>
                </a:gs>
                <a:gs pos="100000">
                  <a:schemeClr val="accent3">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806575" y="2930525"/>
              <a:ext cx="3184525" cy="355600"/>
            </a:xfrm>
            <a:custGeom>
              <a:avLst/>
              <a:gdLst>
                <a:gd name="T0" fmla="*/ 90 w 2006"/>
                <a:gd name="T1" fmla="*/ 0 h 224"/>
                <a:gd name="T2" fmla="*/ 0 w 2006"/>
                <a:gd name="T3" fmla="*/ 224 h 224"/>
                <a:gd name="T4" fmla="*/ 1914 w 2006"/>
                <a:gd name="T5" fmla="*/ 224 h 224"/>
                <a:gd name="T6" fmla="*/ 2006 w 2006"/>
                <a:gd name="T7" fmla="*/ 0 h 224"/>
                <a:gd name="T8" fmla="*/ 90 w 2006"/>
                <a:gd name="T9" fmla="*/ 0 h 224"/>
              </a:gdLst>
              <a:ahLst/>
              <a:cxnLst>
                <a:cxn ang="0">
                  <a:pos x="T0" y="T1"/>
                </a:cxn>
                <a:cxn ang="0">
                  <a:pos x="T2" y="T3"/>
                </a:cxn>
                <a:cxn ang="0">
                  <a:pos x="T4" y="T5"/>
                </a:cxn>
                <a:cxn ang="0">
                  <a:pos x="T6" y="T7"/>
                </a:cxn>
                <a:cxn ang="0">
                  <a:pos x="T8" y="T9"/>
                </a:cxn>
              </a:cxnLst>
              <a:rect l="0" t="0" r="r" b="b"/>
              <a:pathLst>
                <a:path w="2006" h="224">
                  <a:moveTo>
                    <a:pt x="90" y="0"/>
                  </a:moveTo>
                  <a:lnTo>
                    <a:pt x="0" y="224"/>
                  </a:lnTo>
                  <a:lnTo>
                    <a:pt x="1914" y="224"/>
                  </a:lnTo>
                  <a:lnTo>
                    <a:pt x="2006" y="0"/>
                  </a:lnTo>
                  <a:lnTo>
                    <a:pt x="9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7"/>
            <p:cNvSpPr>
              <a:spLocks noChangeArrowheads="1"/>
            </p:cNvSpPr>
            <p:nvPr/>
          </p:nvSpPr>
          <p:spPr bwMode="auto">
            <a:xfrm>
              <a:off x="1949450" y="2571750"/>
              <a:ext cx="3041650" cy="3587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8"/>
            <p:cNvSpPr>
              <a:spLocks noChangeArrowheads="1"/>
            </p:cNvSpPr>
            <p:nvPr/>
          </p:nvSpPr>
          <p:spPr bwMode="auto">
            <a:xfrm>
              <a:off x="1949450" y="2216150"/>
              <a:ext cx="3041650" cy="355600"/>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9"/>
            <p:cNvSpPr/>
            <p:nvPr/>
          </p:nvSpPr>
          <p:spPr bwMode="auto">
            <a:xfrm>
              <a:off x="1806575" y="1857375"/>
              <a:ext cx="3184525" cy="358775"/>
            </a:xfrm>
            <a:custGeom>
              <a:avLst/>
              <a:gdLst>
                <a:gd name="T0" fmla="*/ 1914 w 2006"/>
                <a:gd name="T1" fmla="*/ 0 h 226"/>
                <a:gd name="T2" fmla="*/ 0 w 2006"/>
                <a:gd name="T3" fmla="*/ 0 h 226"/>
                <a:gd name="T4" fmla="*/ 90 w 2006"/>
                <a:gd name="T5" fmla="*/ 226 h 226"/>
                <a:gd name="T6" fmla="*/ 2006 w 2006"/>
                <a:gd name="T7" fmla="*/ 226 h 226"/>
                <a:gd name="T8" fmla="*/ 1914 w 2006"/>
                <a:gd name="T9" fmla="*/ 0 h 226"/>
              </a:gdLst>
              <a:ahLst/>
              <a:cxnLst>
                <a:cxn ang="0">
                  <a:pos x="T0" y="T1"/>
                </a:cxn>
                <a:cxn ang="0">
                  <a:pos x="T2" y="T3"/>
                </a:cxn>
                <a:cxn ang="0">
                  <a:pos x="T4" y="T5"/>
                </a:cxn>
                <a:cxn ang="0">
                  <a:pos x="T6" y="T7"/>
                </a:cxn>
                <a:cxn ang="0">
                  <a:pos x="T8" y="T9"/>
                </a:cxn>
              </a:cxnLst>
              <a:rect l="0" t="0" r="r" b="b"/>
              <a:pathLst>
                <a:path w="2006" h="226">
                  <a:moveTo>
                    <a:pt x="1914" y="0"/>
                  </a:moveTo>
                  <a:lnTo>
                    <a:pt x="0" y="0"/>
                  </a:lnTo>
                  <a:lnTo>
                    <a:pt x="90" y="226"/>
                  </a:lnTo>
                  <a:lnTo>
                    <a:pt x="2006" y="226"/>
                  </a:lnTo>
                  <a:lnTo>
                    <a:pt x="1914" y="0"/>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
            <p:cNvSpPr/>
            <p:nvPr/>
          </p:nvSpPr>
          <p:spPr bwMode="auto">
            <a:xfrm>
              <a:off x="8020050" y="2930525"/>
              <a:ext cx="393700" cy="355600"/>
            </a:xfrm>
            <a:custGeom>
              <a:avLst/>
              <a:gdLst>
                <a:gd name="T0" fmla="*/ 248 w 248"/>
                <a:gd name="T1" fmla="*/ 0 h 224"/>
                <a:gd name="T2" fmla="*/ 90 w 248"/>
                <a:gd name="T3" fmla="*/ 0 h 224"/>
                <a:gd name="T4" fmla="*/ 0 w 248"/>
                <a:gd name="T5" fmla="*/ 224 h 224"/>
                <a:gd name="T6" fmla="*/ 158 w 248"/>
                <a:gd name="T7" fmla="*/ 224 h 224"/>
                <a:gd name="T8" fmla="*/ 248 w 248"/>
                <a:gd name="T9" fmla="*/ 0 h 224"/>
              </a:gdLst>
              <a:ahLst/>
              <a:cxnLst>
                <a:cxn ang="0">
                  <a:pos x="T0" y="T1"/>
                </a:cxn>
                <a:cxn ang="0">
                  <a:pos x="T2" y="T3"/>
                </a:cxn>
                <a:cxn ang="0">
                  <a:pos x="T4" y="T5"/>
                </a:cxn>
                <a:cxn ang="0">
                  <a:pos x="T6" y="T7"/>
                </a:cxn>
                <a:cxn ang="0">
                  <a:pos x="T8" y="T9"/>
                </a:cxn>
              </a:cxnLst>
              <a:rect l="0" t="0" r="r" b="b"/>
              <a:pathLst>
                <a:path w="248" h="224">
                  <a:moveTo>
                    <a:pt x="248" y="0"/>
                  </a:moveTo>
                  <a:lnTo>
                    <a:pt x="90" y="0"/>
                  </a:lnTo>
                  <a:lnTo>
                    <a:pt x="0" y="224"/>
                  </a:lnTo>
                  <a:lnTo>
                    <a:pt x="158" y="224"/>
                  </a:lnTo>
                  <a:lnTo>
                    <a:pt x="248"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
            <p:cNvSpPr/>
            <p:nvPr/>
          </p:nvSpPr>
          <p:spPr bwMode="auto">
            <a:xfrm>
              <a:off x="4845050" y="2930525"/>
              <a:ext cx="3317875" cy="355600"/>
            </a:xfrm>
            <a:custGeom>
              <a:avLst/>
              <a:gdLst>
                <a:gd name="T0" fmla="*/ 92 w 2090"/>
                <a:gd name="T1" fmla="*/ 0 h 224"/>
                <a:gd name="T2" fmla="*/ 0 w 2090"/>
                <a:gd name="T3" fmla="*/ 224 h 224"/>
                <a:gd name="T4" fmla="*/ 2000 w 2090"/>
                <a:gd name="T5" fmla="*/ 224 h 224"/>
                <a:gd name="T6" fmla="*/ 2090 w 2090"/>
                <a:gd name="T7" fmla="*/ 0 h 224"/>
                <a:gd name="T8" fmla="*/ 92 w 2090"/>
                <a:gd name="T9" fmla="*/ 0 h 224"/>
              </a:gdLst>
              <a:ahLst/>
              <a:cxnLst>
                <a:cxn ang="0">
                  <a:pos x="T0" y="T1"/>
                </a:cxn>
                <a:cxn ang="0">
                  <a:pos x="T2" y="T3"/>
                </a:cxn>
                <a:cxn ang="0">
                  <a:pos x="T4" y="T5"/>
                </a:cxn>
                <a:cxn ang="0">
                  <a:pos x="T6" y="T7"/>
                </a:cxn>
                <a:cxn ang="0">
                  <a:pos x="T8" y="T9"/>
                </a:cxn>
              </a:cxnLst>
              <a:rect l="0" t="0" r="r" b="b"/>
              <a:pathLst>
                <a:path w="2090" h="224">
                  <a:moveTo>
                    <a:pt x="92" y="0"/>
                  </a:moveTo>
                  <a:lnTo>
                    <a:pt x="0" y="224"/>
                  </a:lnTo>
                  <a:lnTo>
                    <a:pt x="2000" y="224"/>
                  </a:lnTo>
                  <a:lnTo>
                    <a:pt x="2090" y="0"/>
                  </a:lnTo>
                  <a:lnTo>
                    <a:pt x="92"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12"/>
            <p:cNvSpPr>
              <a:spLocks noChangeArrowheads="1"/>
            </p:cNvSpPr>
            <p:nvPr/>
          </p:nvSpPr>
          <p:spPr bwMode="auto">
            <a:xfrm>
              <a:off x="8162925" y="2571750"/>
              <a:ext cx="250825" cy="35877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3"/>
            <p:cNvSpPr>
              <a:spLocks noChangeArrowheads="1"/>
            </p:cNvSpPr>
            <p:nvPr/>
          </p:nvSpPr>
          <p:spPr bwMode="auto">
            <a:xfrm>
              <a:off x="4991100" y="2571750"/>
              <a:ext cx="3171825" cy="3587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14"/>
            <p:cNvSpPr>
              <a:spLocks noChangeArrowheads="1"/>
            </p:cNvSpPr>
            <p:nvPr/>
          </p:nvSpPr>
          <p:spPr bwMode="auto">
            <a:xfrm>
              <a:off x="8162925" y="2216150"/>
              <a:ext cx="250825" cy="35560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15"/>
            <p:cNvSpPr>
              <a:spLocks noChangeArrowheads="1"/>
            </p:cNvSpPr>
            <p:nvPr/>
          </p:nvSpPr>
          <p:spPr bwMode="auto">
            <a:xfrm>
              <a:off x="4991100" y="2216150"/>
              <a:ext cx="3171825" cy="355600"/>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16"/>
            <p:cNvSpPr/>
            <p:nvPr/>
          </p:nvSpPr>
          <p:spPr bwMode="auto">
            <a:xfrm>
              <a:off x="8020050" y="1857375"/>
              <a:ext cx="393700" cy="358775"/>
            </a:xfrm>
            <a:custGeom>
              <a:avLst/>
              <a:gdLst>
                <a:gd name="T0" fmla="*/ 248 w 248"/>
                <a:gd name="T1" fmla="*/ 226 h 226"/>
                <a:gd name="T2" fmla="*/ 158 w 248"/>
                <a:gd name="T3" fmla="*/ 0 h 226"/>
                <a:gd name="T4" fmla="*/ 0 w 248"/>
                <a:gd name="T5" fmla="*/ 0 h 226"/>
                <a:gd name="T6" fmla="*/ 90 w 248"/>
                <a:gd name="T7" fmla="*/ 226 h 226"/>
                <a:gd name="T8" fmla="*/ 248 w 248"/>
                <a:gd name="T9" fmla="*/ 226 h 226"/>
              </a:gdLst>
              <a:ahLst/>
              <a:cxnLst>
                <a:cxn ang="0">
                  <a:pos x="T0" y="T1"/>
                </a:cxn>
                <a:cxn ang="0">
                  <a:pos x="T2" y="T3"/>
                </a:cxn>
                <a:cxn ang="0">
                  <a:pos x="T4" y="T5"/>
                </a:cxn>
                <a:cxn ang="0">
                  <a:pos x="T6" y="T7"/>
                </a:cxn>
                <a:cxn ang="0">
                  <a:pos x="T8" y="T9"/>
                </a:cxn>
              </a:cxnLst>
              <a:rect l="0" t="0" r="r" b="b"/>
              <a:pathLst>
                <a:path w="248" h="226">
                  <a:moveTo>
                    <a:pt x="248" y="226"/>
                  </a:moveTo>
                  <a:lnTo>
                    <a:pt x="158" y="0"/>
                  </a:lnTo>
                  <a:lnTo>
                    <a:pt x="0" y="0"/>
                  </a:lnTo>
                  <a:lnTo>
                    <a:pt x="90" y="226"/>
                  </a:lnTo>
                  <a:lnTo>
                    <a:pt x="24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7"/>
            <p:cNvSpPr/>
            <p:nvPr/>
          </p:nvSpPr>
          <p:spPr bwMode="auto">
            <a:xfrm>
              <a:off x="4845050" y="1857375"/>
              <a:ext cx="3317875" cy="358775"/>
            </a:xfrm>
            <a:custGeom>
              <a:avLst/>
              <a:gdLst>
                <a:gd name="T0" fmla="*/ 2090 w 2090"/>
                <a:gd name="T1" fmla="*/ 226 h 226"/>
                <a:gd name="T2" fmla="*/ 2000 w 2090"/>
                <a:gd name="T3" fmla="*/ 0 h 226"/>
                <a:gd name="T4" fmla="*/ 0 w 2090"/>
                <a:gd name="T5" fmla="*/ 0 h 226"/>
                <a:gd name="T6" fmla="*/ 92 w 2090"/>
                <a:gd name="T7" fmla="*/ 226 h 226"/>
                <a:gd name="T8" fmla="*/ 2090 w 2090"/>
                <a:gd name="T9" fmla="*/ 226 h 226"/>
              </a:gdLst>
              <a:ahLst/>
              <a:cxnLst>
                <a:cxn ang="0">
                  <a:pos x="T0" y="T1"/>
                </a:cxn>
                <a:cxn ang="0">
                  <a:pos x="T2" y="T3"/>
                </a:cxn>
                <a:cxn ang="0">
                  <a:pos x="T4" y="T5"/>
                </a:cxn>
                <a:cxn ang="0">
                  <a:pos x="T6" y="T7"/>
                </a:cxn>
                <a:cxn ang="0">
                  <a:pos x="T8" y="T9"/>
                </a:cxn>
              </a:cxnLst>
              <a:rect l="0" t="0" r="r" b="b"/>
              <a:pathLst>
                <a:path w="2090" h="226">
                  <a:moveTo>
                    <a:pt x="2090" y="226"/>
                  </a:moveTo>
                  <a:lnTo>
                    <a:pt x="2000" y="0"/>
                  </a:lnTo>
                  <a:lnTo>
                    <a:pt x="0" y="0"/>
                  </a:lnTo>
                  <a:lnTo>
                    <a:pt x="92" y="226"/>
                  </a:lnTo>
                  <a:lnTo>
                    <a:pt x="2090" y="2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8"/>
            <p:cNvSpPr/>
            <p:nvPr/>
          </p:nvSpPr>
          <p:spPr bwMode="auto">
            <a:xfrm>
              <a:off x="635000" y="2679700"/>
              <a:ext cx="1314450" cy="606425"/>
            </a:xfrm>
            <a:custGeom>
              <a:avLst/>
              <a:gdLst>
                <a:gd name="T0" fmla="*/ 0 w 828"/>
                <a:gd name="T1" fmla="*/ 0 h 382"/>
                <a:gd name="T2" fmla="*/ 0 w 828"/>
                <a:gd name="T3" fmla="*/ 78 h 382"/>
                <a:gd name="T4" fmla="*/ 738 w 828"/>
                <a:gd name="T5" fmla="*/ 382 h 382"/>
                <a:gd name="T6" fmla="*/ 828 w 828"/>
                <a:gd name="T7" fmla="*/ 158 h 382"/>
                <a:gd name="T8" fmla="*/ 0 w 828"/>
                <a:gd name="T9" fmla="*/ 0 h 382"/>
              </a:gdLst>
              <a:ahLst/>
              <a:cxnLst>
                <a:cxn ang="0">
                  <a:pos x="T0" y="T1"/>
                </a:cxn>
                <a:cxn ang="0">
                  <a:pos x="T2" y="T3"/>
                </a:cxn>
                <a:cxn ang="0">
                  <a:pos x="T4" y="T5"/>
                </a:cxn>
                <a:cxn ang="0">
                  <a:pos x="T6" y="T7"/>
                </a:cxn>
                <a:cxn ang="0">
                  <a:pos x="T8" y="T9"/>
                </a:cxn>
              </a:cxnLst>
              <a:rect l="0" t="0" r="r" b="b"/>
              <a:pathLst>
                <a:path w="828" h="382">
                  <a:moveTo>
                    <a:pt x="0" y="0"/>
                  </a:moveTo>
                  <a:lnTo>
                    <a:pt x="0" y="78"/>
                  </a:lnTo>
                  <a:lnTo>
                    <a:pt x="738" y="382"/>
                  </a:lnTo>
                  <a:lnTo>
                    <a:pt x="828" y="158"/>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9"/>
            <p:cNvSpPr/>
            <p:nvPr/>
          </p:nvSpPr>
          <p:spPr bwMode="auto">
            <a:xfrm>
              <a:off x="635000" y="2571750"/>
              <a:ext cx="1314450" cy="358775"/>
            </a:xfrm>
            <a:custGeom>
              <a:avLst/>
              <a:gdLst>
                <a:gd name="T0" fmla="*/ 0 w 828"/>
                <a:gd name="T1" fmla="*/ 68 h 226"/>
                <a:gd name="T2" fmla="*/ 828 w 828"/>
                <a:gd name="T3" fmla="*/ 226 h 226"/>
                <a:gd name="T4" fmla="*/ 828 w 828"/>
                <a:gd name="T5" fmla="*/ 0 h 226"/>
                <a:gd name="T6" fmla="*/ 0 w 828"/>
                <a:gd name="T7" fmla="*/ 0 h 226"/>
                <a:gd name="T8" fmla="*/ 0 w 828"/>
                <a:gd name="T9" fmla="*/ 68 h 226"/>
              </a:gdLst>
              <a:ahLst/>
              <a:cxnLst>
                <a:cxn ang="0">
                  <a:pos x="T0" y="T1"/>
                </a:cxn>
                <a:cxn ang="0">
                  <a:pos x="T2" y="T3"/>
                </a:cxn>
                <a:cxn ang="0">
                  <a:pos x="T4" y="T5"/>
                </a:cxn>
                <a:cxn ang="0">
                  <a:pos x="T6" y="T7"/>
                </a:cxn>
                <a:cxn ang="0">
                  <a:pos x="T8" y="T9"/>
                </a:cxn>
              </a:cxnLst>
              <a:rect l="0" t="0" r="r" b="b"/>
              <a:pathLst>
                <a:path w="828" h="226">
                  <a:moveTo>
                    <a:pt x="0" y="68"/>
                  </a:moveTo>
                  <a:lnTo>
                    <a:pt x="828" y="226"/>
                  </a:lnTo>
                  <a:lnTo>
                    <a:pt x="828" y="0"/>
                  </a:lnTo>
                  <a:lnTo>
                    <a:pt x="0" y="0"/>
                  </a:lnTo>
                  <a:lnTo>
                    <a:pt x="0"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0"/>
            <p:cNvSpPr/>
            <p:nvPr/>
          </p:nvSpPr>
          <p:spPr bwMode="auto">
            <a:xfrm>
              <a:off x="635000" y="2216150"/>
              <a:ext cx="1314450" cy="355600"/>
            </a:xfrm>
            <a:custGeom>
              <a:avLst/>
              <a:gdLst>
                <a:gd name="T0" fmla="*/ 828 w 828"/>
                <a:gd name="T1" fmla="*/ 224 h 224"/>
                <a:gd name="T2" fmla="*/ 828 w 828"/>
                <a:gd name="T3" fmla="*/ 0 h 224"/>
                <a:gd name="T4" fmla="*/ 0 w 828"/>
                <a:gd name="T5" fmla="*/ 156 h 224"/>
                <a:gd name="T6" fmla="*/ 0 w 828"/>
                <a:gd name="T7" fmla="*/ 224 h 224"/>
                <a:gd name="T8" fmla="*/ 828 w 828"/>
                <a:gd name="T9" fmla="*/ 224 h 224"/>
              </a:gdLst>
              <a:ahLst/>
              <a:cxnLst>
                <a:cxn ang="0">
                  <a:pos x="T0" y="T1"/>
                </a:cxn>
                <a:cxn ang="0">
                  <a:pos x="T2" y="T3"/>
                </a:cxn>
                <a:cxn ang="0">
                  <a:pos x="T4" y="T5"/>
                </a:cxn>
                <a:cxn ang="0">
                  <a:pos x="T6" y="T7"/>
                </a:cxn>
                <a:cxn ang="0">
                  <a:pos x="T8" y="T9"/>
                </a:cxn>
              </a:cxnLst>
              <a:rect l="0" t="0" r="r" b="b"/>
              <a:pathLst>
                <a:path w="828" h="224">
                  <a:moveTo>
                    <a:pt x="828" y="224"/>
                  </a:moveTo>
                  <a:lnTo>
                    <a:pt x="828" y="0"/>
                  </a:lnTo>
                  <a:lnTo>
                    <a:pt x="0" y="156"/>
                  </a:lnTo>
                  <a:lnTo>
                    <a:pt x="0" y="224"/>
                  </a:lnTo>
                  <a:lnTo>
                    <a:pt x="828" y="2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1"/>
            <p:cNvSpPr/>
            <p:nvPr/>
          </p:nvSpPr>
          <p:spPr bwMode="auto">
            <a:xfrm>
              <a:off x="635000" y="1857375"/>
              <a:ext cx="1314450" cy="606425"/>
            </a:xfrm>
            <a:custGeom>
              <a:avLst/>
              <a:gdLst>
                <a:gd name="T0" fmla="*/ 828 w 828"/>
                <a:gd name="T1" fmla="*/ 226 h 382"/>
                <a:gd name="T2" fmla="*/ 738 w 828"/>
                <a:gd name="T3" fmla="*/ 0 h 382"/>
                <a:gd name="T4" fmla="*/ 0 w 828"/>
                <a:gd name="T5" fmla="*/ 304 h 382"/>
                <a:gd name="T6" fmla="*/ 0 w 828"/>
                <a:gd name="T7" fmla="*/ 382 h 382"/>
                <a:gd name="T8" fmla="*/ 828 w 828"/>
                <a:gd name="T9" fmla="*/ 226 h 382"/>
              </a:gdLst>
              <a:ahLst/>
              <a:cxnLst>
                <a:cxn ang="0">
                  <a:pos x="T0" y="T1"/>
                </a:cxn>
                <a:cxn ang="0">
                  <a:pos x="T2" y="T3"/>
                </a:cxn>
                <a:cxn ang="0">
                  <a:pos x="T4" y="T5"/>
                </a:cxn>
                <a:cxn ang="0">
                  <a:pos x="T6" y="T7"/>
                </a:cxn>
                <a:cxn ang="0">
                  <a:pos x="T8" y="T9"/>
                </a:cxn>
              </a:cxnLst>
              <a:rect l="0" t="0" r="r" b="b"/>
              <a:pathLst>
                <a:path w="828" h="382">
                  <a:moveTo>
                    <a:pt x="828" y="226"/>
                  </a:moveTo>
                  <a:lnTo>
                    <a:pt x="738" y="0"/>
                  </a:lnTo>
                  <a:lnTo>
                    <a:pt x="0" y="304"/>
                  </a:lnTo>
                  <a:lnTo>
                    <a:pt x="0" y="382"/>
                  </a:lnTo>
                  <a:lnTo>
                    <a:pt x="82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2"/>
            <p:cNvSpPr/>
            <p:nvPr/>
          </p:nvSpPr>
          <p:spPr bwMode="auto">
            <a:xfrm>
              <a:off x="73025" y="2339975"/>
              <a:ext cx="561975" cy="463550"/>
            </a:xfrm>
            <a:custGeom>
              <a:avLst/>
              <a:gdLst>
                <a:gd name="T0" fmla="*/ 354 w 354"/>
                <a:gd name="T1" fmla="*/ 0 h 292"/>
                <a:gd name="T2" fmla="*/ 0 w 354"/>
                <a:gd name="T3" fmla="*/ 146 h 292"/>
                <a:gd name="T4" fmla="*/ 354 w 354"/>
                <a:gd name="T5" fmla="*/ 292 h 292"/>
                <a:gd name="T6" fmla="*/ 354 w 354"/>
                <a:gd name="T7" fmla="*/ 0 h 292"/>
              </a:gdLst>
              <a:ahLst/>
              <a:cxnLst>
                <a:cxn ang="0">
                  <a:pos x="T0" y="T1"/>
                </a:cxn>
                <a:cxn ang="0">
                  <a:pos x="T2" y="T3"/>
                </a:cxn>
                <a:cxn ang="0">
                  <a:pos x="T4" y="T5"/>
                </a:cxn>
                <a:cxn ang="0">
                  <a:pos x="T6" y="T7"/>
                </a:cxn>
              </a:cxnLst>
              <a:rect l="0" t="0" r="r" b="b"/>
              <a:pathLst>
                <a:path w="354" h="292">
                  <a:moveTo>
                    <a:pt x="354" y="0"/>
                  </a:moveTo>
                  <a:lnTo>
                    <a:pt x="0" y="146"/>
                  </a:lnTo>
                  <a:lnTo>
                    <a:pt x="354" y="292"/>
                  </a:lnTo>
                  <a:lnTo>
                    <a:pt x="35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 name="任意多边形 110"/>
          <p:cNvSpPr/>
          <p:nvPr/>
        </p:nvSpPr>
        <p:spPr>
          <a:xfrm>
            <a:off x="196528" y="5782537"/>
            <a:ext cx="3386994" cy="648648"/>
          </a:xfrm>
          <a:custGeom>
            <a:avLst/>
            <a:gdLst>
              <a:gd name="connsiteX0" fmla="*/ 0 w 4252404"/>
              <a:gd name="connsiteY0" fmla="*/ 192648 h 743064"/>
              <a:gd name="connsiteX1" fmla="*/ 1376039 w 4252404"/>
              <a:gd name="connsiteY1" fmla="*/ 379079 h 743064"/>
              <a:gd name="connsiteX2" fmla="*/ 2796466 w 4252404"/>
              <a:gd name="connsiteY2" fmla="*/ 6217 h 743064"/>
              <a:gd name="connsiteX3" fmla="*/ 4252404 w 4252404"/>
              <a:gd name="connsiteY3" fmla="*/ 743064 h 743064"/>
              <a:gd name="connsiteX0-1" fmla="*/ 0 w 4252404"/>
              <a:gd name="connsiteY0-2" fmla="*/ 192648 h 743064"/>
              <a:gd name="connsiteX1-3" fmla="*/ 1376039 w 4252404"/>
              <a:gd name="connsiteY1-4" fmla="*/ 379079 h 743064"/>
              <a:gd name="connsiteX2-5" fmla="*/ 2796466 w 4252404"/>
              <a:gd name="connsiteY2-6" fmla="*/ 6217 h 743064"/>
              <a:gd name="connsiteX3-7" fmla="*/ 4252404 w 4252404"/>
              <a:gd name="connsiteY3-8" fmla="*/ 743064 h 743064"/>
              <a:gd name="connsiteX0-9" fmla="*/ 0 w 4252404"/>
              <a:gd name="connsiteY0-10" fmla="*/ 193788 h 744204"/>
              <a:gd name="connsiteX1-11" fmla="*/ 1376039 w 4252404"/>
              <a:gd name="connsiteY1-12" fmla="*/ 380219 h 744204"/>
              <a:gd name="connsiteX2-13" fmla="*/ 2796466 w 4252404"/>
              <a:gd name="connsiteY2-14" fmla="*/ 7357 h 744204"/>
              <a:gd name="connsiteX3-15" fmla="*/ 4252404 w 4252404"/>
              <a:gd name="connsiteY3-16" fmla="*/ 744204 h 744204"/>
              <a:gd name="connsiteX0-17" fmla="*/ 0 w 4252404"/>
              <a:gd name="connsiteY0-18" fmla="*/ 193788 h 744204"/>
              <a:gd name="connsiteX1-19" fmla="*/ 1376039 w 4252404"/>
              <a:gd name="connsiteY1-20" fmla="*/ 380219 h 744204"/>
              <a:gd name="connsiteX2-21" fmla="*/ 2796466 w 4252404"/>
              <a:gd name="connsiteY2-22" fmla="*/ 7357 h 744204"/>
              <a:gd name="connsiteX3-23" fmla="*/ 4252404 w 4252404"/>
              <a:gd name="connsiteY3-24" fmla="*/ 744204 h 744204"/>
              <a:gd name="connsiteX0-25" fmla="*/ 0 w 4252404"/>
              <a:gd name="connsiteY0-26" fmla="*/ 186436 h 736852"/>
              <a:gd name="connsiteX1-27" fmla="*/ 1376039 w 4252404"/>
              <a:gd name="connsiteY1-28" fmla="*/ 372867 h 736852"/>
              <a:gd name="connsiteX2-29" fmla="*/ 2796466 w 4252404"/>
              <a:gd name="connsiteY2-30" fmla="*/ 5 h 736852"/>
              <a:gd name="connsiteX3-31" fmla="*/ 4252404 w 4252404"/>
              <a:gd name="connsiteY3-32" fmla="*/ 736852 h 736852"/>
              <a:gd name="connsiteX0-33" fmla="*/ 0 w 4252404"/>
              <a:gd name="connsiteY0-34" fmla="*/ 0 h 550416"/>
              <a:gd name="connsiteX1-35" fmla="*/ 1376039 w 4252404"/>
              <a:gd name="connsiteY1-36" fmla="*/ 186431 h 550416"/>
              <a:gd name="connsiteX2-37" fmla="*/ 4252404 w 4252404"/>
              <a:gd name="connsiteY2-38" fmla="*/ 550416 h 550416"/>
              <a:gd name="connsiteX0-39" fmla="*/ 0 w 4252404"/>
              <a:gd name="connsiteY0-40" fmla="*/ 0 h 550416"/>
              <a:gd name="connsiteX1-41" fmla="*/ 4252404 w 4252404"/>
              <a:gd name="connsiteY1-42" fmla="*/ 550416 h 550416"/>
              <a:gd name="connsiteX0-43" fmla="*/ 0 w 4252404"/>
              <a:gd name="connsiteY0-44" fmla="*/ 0 h 550416"/>
              <a:gd name="connsiteX1-45" fmla="*/ 2155321 w 4252404"/>
              <a:gd name="connsiteY1-46" fmla="*/ 278481 h 550416"/>
              <a:gd name="connsiteX2-47" fmla="*/ 4252404 w 4252404"/>
              <a:gd name="connsiteY2-48" fmla="*/ 550416 h 550416"/>
              <a:gd name="connsiteX0-49" fmla="*/ 0 w 4252404"/>
              <a:gd name="connsiteY0-50" fmla="*/ 0 h 550416"/>
              <a:gd name="connsiteX1-51" fmla="*/ 1687609 w 4252404"/>
              <a:gd name="connsiteY1-52" fmla="*/ 511976 h 550416"/>
              <a:gd name="connsiteX2-53" fmla="*/ 4252404 w 4252404"/>
              <a:gd name="connsiteY2-54" fmla="*/ 550416 h 550416"/>
              <a:gd name="connsiteX0-55" fmla="*/ 0 w 4252404"/>
              <a:gd name="connsiteY0-56" fmla="*/ 0 h 550416"/>
              <a:gd name="connsiteX1-57" fmla="*/ 1687609 w 4252404"/>
              <a:gd name="connsiteY1-58" fmla="*/ 511976 h 550416"/>
              <a:gd name="connsiteX2-59" fmla="*/ 4252404 w 4252404"/>
              <a:gd name="connsiteY2-60" fmla="*/ 550416 h 550416"/>
              <a:gd name="connsiteX0-61" fmla="*/ 0 w 4252404"/>
              <a:gd name="connsiteY0-62" fmla="*/ 0 h 550416"/>
              <a:gd name="connsiteX1-63" fmla="*/ 4252404 w 4252404"/>
              <a:gd name="connsiteY1-64" fmla="*/ 550416 h 550416"/>
              <a:gd name="connsiteX0-65" fmla="*/ 0 w 4252404"/>
              <a:gd name="connsiteY0-66" fmla="*/ 0 h 550416"/>
              <a:gd name="connsiteX1-67" fmla="*/ 4252404 w 4252404"/>
              <a:gd name="connsiteY1-68" fmla="*/ 550416 h 550416"/>
              <a:gd name="connsiteX0-69" fmla="*/ 0 w 4252404"/>
              <a:gd name="connsiteY0-70" fmla="*/ 0 h 554066"/>
              <a:gd name="connsiteX1-71" fmla="*/ 4252404 w 4252404"/>
              <a:gd name="connsiteY1-72" fmla="*/ 550416 h 554066"/>
              <a:gd name="connsiteX0-73" fmla="*/ 0 w 4252404"/>
              <a:gd name="connsiteY0-74" fmla="*/ 0 h 550416"/>
              <a:gd name="connsiteX1-75" fmla="*/ 4252404 w 4252404"/>
              <a:gd name="connsiteY1-76" fmla="*/ 550416 h 550416"/>
              <a:gd name="connsiteX0-77" fmla="*/ 0 w 4252404"/>
              <a:gd name="connsiteY0-78" fmla="*/ 0 h 550416"/>
              <a:gd name="connsiteX1-79" fmla="*/ 4252404 w 4252404"/>
              <a:gd name="connsiteY1-80" fmla="*/ 550416 h 550416"/>
              <a:gd name="connsiteX0-81" fmla="*/ 0 w 4252404"/>
              <a:gd name="connsiteY0-82" fmla="*/ 0 h 550416"/>
              <a:gd name="connsiteX1-83" fmla="*/ 4252404 w 4252404"/>
              <a:gd name="connsiteY1-84" fmla="*/ 550416 h 550416"/>
            </a:gdLst>
            <a:ahLst/>
            <a:cxnLst>
              <a:cxn ang="0">
                <a:pos x="connsiteX0-1" y="connsiteY0-2"/>
              </a:cxn>
              <a:cxn ang="0">
                <a:pos x="connsiteX1-3" y="connsiteY1-4"/>
              </a:cxn>
            </a:cxnLst>
            <a:rect l="l" t="t" r="r" b="b"/>
            <a:pathLst>
              <a:path w="4252404" h="550416">
                <a:moveTo>
                  <a:pt x="0" y="0"/>
                </a:moveTo>
                <a:cubicBezTo>
                  <a:pt x="831544" y="1149783"/>
                  <a:pt x="3415721" y="-505968"/>
                  <a:pt x="4252404" y="55041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b="1" dirty="0"/>
              <a:t>项目</a:t>
            </a:r>
            <a:r>
              <a:rPr lang="zh-CN" altLang="en-US" b="1" dirty="0" smtClean="0"/>
              <a:t>背景</a:t>
            </a:r>
            <a:endParaRPr lang="zh-CN" altLang="en-US" b="1" dirty="0"/>
          </a:p>
        </p:txBody>
      </p:sp>
      <p:sp>
        <p:nvSpPr>
          <p:cNvPr id="4" name="矩形 3"/>
          <p:cNvSpPr/>
          <p:nvPr/>
        </p:nvSpPr>
        <p:spPr>
          <a:xfrm>
            <a:off x="4210340" y="3021351"/>
            <a:ext cx="5205046" cy="707886"/>
          </a:xfrm>
          <a:prstGeom prst="rect">
            <a:avLst/>
          </a:prstGeom>
        </p:spPr>
        <p:txBody>
          <a:bodyPr wrap="square">
            <a:spAutoFit/>
          </a:bodyPr>
          <a:lstStyle/>
          <a:p>
            <a:r>
              <a:rPr lang="zh-CN" altLang="en-US" sz="4000" b="1" dirty="0" smtClean="0"/>
              <a:t>机器学习</a:t>
            </a:r>
            <a:r>
              <a:rPr lang="en-US" altLang="zh-CN" sz="4000" b="1" dirty="0" smtClean="0"/>
              <a:t>-</a:t>
            </a:r>
            <a:r>
              <a:rPr lang="zh-CN" altLang="en-US" sz="4000" b="1" dirty="0" smtClean="0"/>
              <a:t>攻防之争</a:t>
            </a:r>
            <a:endParaRPr lang="zh-CN" altLang="en-US" sz="4000" b="1"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rot="18000000">
            <a:off x="-122216" y="3378648"/>
            <a:ext cx="5193896" cy="824611"/>
            <a:chOff x="73025" y="1857375"/>
            <a:chExt cx="8997950" cy="1428750"/>
          </a:xfrm>
        </p:grpSpPr>
        <p:sp>
          <p:nvSpPr>
            <p:cNvPr id="82" name="Freeform 5"/>
            <p:cNvSpPr/>
            <p:nvPr/>
          </p:nvSpPr>
          <p:spPr bwMode="auto">
            <a:xfrm>
              <a:off x="7918450" y="1857375"/>
              <a:ext cx="1152525" cy="1428750"/>
            </a:xfrm>
            <a:custGeom>
              <a:avLst/>
              <a:gdLst>
                <a:gd name="T0" fmla="*/ 0 w 726"/>
                <a:gd name="T1" fmla="*/ 804 h 900"/>
                <a:gd name="T2" fmla="*/ 0 w 726"/>
                <a:gd name="T3" fmla="*/ 96 h 900"/>
                <a:gd name="T4" fmla="*/ 0 w 726"/>
                <a:gd name="T5" fmla="*/ 96 h 900"/>
                <a:gd name="T6" fmla="*/ 2 w 726"/>
                <a:gd name="T7" fmla="*/ 78 h 900"/>
                <a:gd name="T8" fmla="*/ 8 w 726"/>
                <a:gd name="T9" fmla="*/ 60 h 900"/>
                <a:gd name="T10" fmla="*/ 16 w 726"/>
                <a:gd name="T11" fmla="*/ 42 h 900"/>
                <a:gd name="T12" fmla="*/ 28 w 726"/>
                <a:gd name="T13" fmla="*/ 28 h 900"/>
                <a:gd name="T14" fmla="*/ 42 w 726"/>
                <a:gd name="T15" fmla="*/ 16 h 900"/>
                <a:gd name="T16" fmla="*/ 58 w 726"/>
                <a:gd name="T17" fmla="*/ 8 h 900"/>
                <a:gd name="T18" fmla="*/ 76 w 726"/>
                <a:gd name="T19" fmla="*/ 2 h 900"/>
                <a:gd name="T20" fmla="*/ 96 w 726"/>
                <a:gd name="T21" fmla="*/ 0 h 900"/>
                <a:gd name="T22" fmla="*/ 630 w 726"/>
                <a:gd name="T23" fmla="*/ 0 h 900"/>
                <a:gd name="T24" fmla="*/ 630 w 726"/>
                <a:gd name="T25" fmla="*/ 0 h 900"/>
                <a:gd name="T26" fmla="*/ 650 w 726"/>
                <a:gd name="T27" fmla="*/ 2 h 900"/>
                <a:gd name="T28" fmla="*/ 668 w 726"/>
                <a:gd name="T29" fmla="*/ 8 h 900"/>
                <a:gd name="T30" fmla="*/ 684 w 726"/>
                <a:gd name="T31" fmla="*/ 16 h 900"/>
                <a:gd name="T32" fmla="*/ 698 w 726"/>
                <a:gd name="T33" fmla="*/ 28 h 900"/>
                <a:gd name="T34" fmla="*/ 710 w 726"/>
                <a:gd name="T35" fmla="*/ 42 h 900"/>
                <a:gd name="T36" fmla="*/ 720 w 726"/>
                <a:gd name="T37" fmla="*/ 60 h 900"/>
                <a:gd name="T38" fmla="*/ 724 w 726"/>
                <a:gd name="T39" fmla="*/ 78 h 900"/>
                <a:gd name="T40" fmla="*/ 726 w 726"/>
                <a:gd name="T41" fmla="*/ 96 h 900"/>
                <a:gd name="T42" fmla="*/ 726 w 726"/>
                <a:gd name="T43" fmla="*/ 804 h 900"/>
                <a:gd name="T44" fmla="*/ 726 w 726"/>
                <a:gd name="T45" fmla="*/ 804 h 900"/>
                <a:gd name="T46" fmla="*/ 724 w 726"/>
                <a:gd name="T47" fmla="*/ 824 h 900"/>
                <a:gd name="T48" fmla="*/ 720 w 726"/>
                <a:gd name="T49" fmla="*/ 842 h 900"/>
                <a:gd name="T50" fmla="*/ 710 w 726"/>
                <a:gd name="T51" fmla="*/ 858 h 900"/>
                <a:gd name="T52" fmla="*/ 698 w 726"/>
                <a:gd name="T53" fmla="*/ 872 h 900"/>
                <a:gd name="T54" fmla="*/ 684 w 726"/>
                <a:gd name="T55" fmla="*/ 884 h 900"/>
                <a:gd name="T56" fmla="*/ 668 w 726"/>
                <a:gd name="T57" fmla="*/ 892 h 900"/>
                <a:gd name="T58" fmla="*/ 650 w 726"/>
                <a:gd name="T59" fmla="*/ 898 h 900"/>
                <a:gd name="T60" fmla="*/ 630 w 726"/>
                <a:gd name="T61" fmla="*/ 900 h 900"/>
                <a:gd name="T62" fmla="*/ 96 w 726"/>
                <a:gd name="T63" fmla="*/ 900 h 900"/>
                <a:gd name="T64" fmla="*/ 96 w 726"/>
                <a:gd name="T65" fmla="*/ 900 h 900"/>
                <a:gd name="T66" fmla="*/ 76 w 726"/>
                <a:gd name="T67" fmla="*/ 898 h 900"/>
                <a:gd name="T68" fmla="*/ 58 w 726"/>
                <a:gd name="T69" fmla="*/ 892 h 900"/>
                <a:gd name="T70" fmla="*/ 42 w 726"/>
                <a:gd name="T71" fmla="*/ 884 h 900"/>
                <a:gd name="T72" fmla="*/ 28 w 726"/>
                <a:gd name="T73" fmla="*/ 872 h 900"/>
                <a:gd name="T74" fmla="*/ 16 w 726"/>
                <a:gd name="T75" fmla="*/ 858 h 900"/>
                <a:gd name="T76" fmla="*/ 8 w 726"/>
                <a:gd name="T77" fmla="*/ 842 h 900"/>
                <a:gd name="T78" fmla="*/ 2 w 726"/>
                <a:gd name="T79" fmla="*/ 824 h 900"/>
                <a:gd name="T80" fmla="*/ 0 w 726"/>
                <a:gd name="T81" fmla="*/ 804 h 900"/>
                <a:gd name="T82" fmla="*/ 0 w 726"/>
                <a:gd name="T83" fmla="*/ 8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6" h="900">
                  <a:moveTo>
                    <a:pt x="0" y="804"/>
                  </a:moveTo>
                  <a:lnTo>
                    <a:pt x="0" y="96"/>
                  </a:lnTo>
                  <a:lnTo>
                    <a:pt x="0" y="96"/>
                  </a:lnTo>
                  <a:lnTo>
                    <a:pt x="2" y="78"/>
                  </a:lnTo>
                  <a:lnTo>
                    <a:pt x="8" y="60"/>
                  </a:lnTo>
                  <a:lnTo>
                    <a:pt x="16" y="42"/>
                  </a:lnTo>
                  <a:lnTo>
                    <a:pt x="28" y="28"/>
                  </a:lnTo>
                  <a:lnTo>
                    <a:pt x="42" y="16"/>
                  </a:lnTo>
                  <a:lnTo>
                    <a:pt x="58" y="8"/>
                  </a:lnTo>
                  <a:lnTo>
                    <a:pt x="76" y="2"/>
                  </a:lnTo>
                  <a:lnTo>
                    <a:pt x="96" y="0"/>
                  </a:lnTo>
                  <a:lnTo>
                    <a:pt x="630" y="0"/>
                  </a:lnTo>
                  <a:lnTo>
                    <a:pt x="630" y="0"/>
                  </a:lnTo>
                  <a:lnTo>
                    <a:pt x="650" y="2"/>
                  </a:lnTo>
                  <a:lnTo>
                    <a:pt x="668" y="8"/>
                  </a:lnTo>
                  <a:lnTo>
                    <a:pt x="684" y="16"/>
                  </a:lnTo>
                  <a:lnTo>
                    <a:pt x="698" y="28"/>
                  </a:lnTo>
                  <a:lnTo>
                    <a:pt x="710" y="42"/>
                  </a:lnTo>
                  <a:lnTo>
                    <a:pt x="720" y="60"/>
                  </a:lnTo>
                  <a:lnTo>
                    <a:pt x="724" y="78"/>
                  </a:lnTo>
                  <a:lnTo>
                    <a:pt x="726" y="96"/>
                  </a:lnTo>
                  <a:lnTo>
                    <a:pt x="726" y="804"/>
                  </a:lnTo>
                  <a:lnTo>
                    <a:pt x="726" y="804"/>
                  </a:lnTo>
                  <a:lnTo>
                    <a:pt x="724" y="824"/>
                  </a:lnTo>
                  <a:lnTo>
                    <a:pt x="720" y="842"/>
                  </a:lnTo>
                  <a:lnTo>
                    <a:pt x="710" y="858"/>
                  </a:lnTo>
                  <a:lnTo>
                    <a:pt x="698" y="872"/>
                  </a:lnTo>
                  <a:lnTo>
                    <a:pt x="684" y="884"/>
                  </a:lnTo>
                  <a:lnTo>
                    <a:pt x="668" y="892"/>
                  </a:lnTo>
                  <a:lnTo>
                    <a:pt x="650" y="898"/>
                  </a:lnTo>
                  <a:lnTo>
                    <a:pt x="630" y="900"/>
                  </a:lnTo>
                  <a:lnTo>
                    <a:pt x="96" y="900"/>
                  </a:lnTo>
                  <a:lnTo>
                    <a:pt x="96" y="900"/>
                  </a:lnTo>
                  <a:lnTo>
                    <a:pt x="76" y="898"/>
                  </a:lnTo>
                  <a:lnTo>
                    <a:pt x="58" y="892"/>
                  </a:lnTo>
                  <a:lnTo>
                    <a:pt x="42" y="884"/>
                  </a:lnTo>
                  <a:lnTo>
                    <a:pt x="28" y="872"/>
                  </a:lnTo>
                  <a:lnTo>
                    <a:pt x="16" y="858"/>
                  </a:lnTo>
                  <a:lnTo>
                    <a:pt x="8" y="842"/>
                  </a:lnTo>
                  <a:lnTo>
                    <a:pt x="2" y="824"/>
                  </a:lnTo>
                  <a:lnTo>
                    <a:pt x="0" y="804"/>
                  </a:lnTo>
                  <a:lnTo>
                    <a:pt x="0" y="804"/>
                  </a:lnTo>
                  <a:close/>
                </a:path>
              </a:pathLst>
            </a:custGeom>
            <a:gradFill flip="none" rotWithShape="1">
              <a:gsLst>
                <a:gs pos="26600">
                  <a:schemeClr val="accent3">
                    <a:lumMod val="40000"/>
                    <a:lumOff val="60000"/>
                  </a:schemeClr>
                </a:gs>
                <a:gs pos="0">
                  <a:schemeClr val="accent3">
                    <a:lumMod val="60000"/>
                    <a:lumOff val="40000"/>
                  </a:schemeClr>
                </a:gs>
                <a:gs pos="50000">
                  <a:schemeClr val="accent3"/>
                </a:gs>
                <a:gs pos="100000">
                  <a:schemeClr val="accent3">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806575" y="2930525"/>
              <a:ext cx="3184525" cy="355600"/>
            </a:xfrm>
            <a:custGeom>
              <a:avLst/>
              <a:gdLst>
                <a:gd name="T0" fmla="*/ 90 w 2006"/>
                <a:gd name="T1" fmla="*/ 0 h 224"/>
                <a:gd name="T2" fmla="*/ 0 w 2006"/>
                <a:gd name="T3" fmla="*/ 224 h 224"/>
                <a:gd name="T4" fmla="*/ 1914 w 2006"/>
                <a:gd name="T5" fmla="*/ 224 h 224"/>
                <a:gd name="T6" fmla="*/ 2006 w 2006"/>
                <a:gd name="T7" fmla="*/ 0 h 224"/>
                <a:gd name="T8" fmla="*/ 90 w 2006"/>
                <a:gd name="T9" fmla="*/ 0 h 224"/>
              </a:gdLst>
              <a:ahLst/>
              <a:cxnLst>
                <a:cxn ang="0">
                  <a:pos x="T0" y="T1"/>
                </a:cxn>
                <a:cxn ang="0">
                  <a:pos x="T2" y="T3"/>
                </a:cxn>
                <a:cxn ang="0">
                  <a:pos x="T4" y="T5"/>
                </a:cxn>
                <a:cxn ang="0">
                  <a:pos x="T6" y="T7"/>
                </a:cxn>
                <a:cxn ang="0">
                  <a:pos x="T8" y="T9"/>
                </a:cxn>
              </a:cxnLst>
              <a:rect l="0" t="0" r="r" b="b"/>
              <a:pathLst>
                <a:path w="2006" h="224">
                  <a:moveTo>
                    <a:pt x="90" y="0"/>
                  </a:moveTo>
                  <a:lnTo>
                    <a:pt x="0" y="224"/>
                  </a:lnTo>
                  <a:lnTo>
                    <a:pt x="1914" y="224"/>
                  </a:lnTo>
                  <a:lnTo>
                    <a:pt x="2006" y="0"/>
                  </a:lnTo>
                  <a:lnTo>
                    <a:pt x="9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7"/>
            <p:cNvSpPr>
              <a:spLocks noChangeArrowheads="1"/>
            </p:cNvSpPr>
            <p:nvPr/>
          </p:nvSpPr>
          <p:spPr bwMode="auto">
            <a:xfrm>
              <a:off x="1949450" y="2571750"/>
              <a:ext cx="3041650" cy="3587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8"/>
            <p:cNvSpPr>
              <a:spLocks noChangeArrowheads="1"/>
            </p:cNvSpPr>
            <p:nvPr/>
          </p:nvSpPr>
          <p:spPr bwMode="auto">
            <a:xfrm>
              <a:off x="1949450" y="2216150"/>
              <a:ext cx="3041650" cy="355600"/>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9"/>
            <p:cNvSpPr/>
            <p:nvPr/>
          </p:nvSpPr>
          <p:spPr bwMode="auto">
            <a:xfrm>
              <a:off x="1806575" y="1857375"/>
              <a:ext cx="3184525" cy="358775"/>
            </a:xfrm>
            <a:custGeom>
              <a:avLst/>
              <a:gdLst>
                <a:gd name="T0" fmla="*/ 1914 w 2006"/>
                <a:gd name="T1" fmla="*/ 0 h 226"/>
                <a:gd name="T2" fmla="*/ 0 w 2006"/>
                <a:gd name="T3" fmla="*/ 0 h 226"/>
                <a:gd name="T4" fmla="*/ 90 w 2006"/>
                <a:gd name="T5" fmla="*/ 226 h 226"/>
                <a:gd name="T6" fmla="*/ 2006 w 2006"/>
                <a:gd name="T7" fmla="*/ 226 h 226"/>
                <a:gd name="T8" fmla="*/ 1914 w 2006"/>
                <a:gd name="T9" fmla="*/ 0 h 226"/>
              </a:gdLst>
              <a:ahLst/>
              <a:cxnLst>
                <a:cxn ang="0">
                  <a:pos x="T0" y="T1"/>
                </a:cxn>
                <a:cxn ang="0">
                  <a:pos x="T2" y="T3"/>
                </a:cxn>
                <a:cxn ang="0">
                  <a:pos x="T4" y="T5"/>
                </a:cxn>
                <a:cxn ang="0">
                  <a:pos x="T6" y="T7"/>
                </a:cxn>
                <a:cxn ang="0">
                  <a:pos x="T8" y="T9"/>
                </a:cxn>
              </a:cxnLst>
              <a:rect l="0" t="0" r="r" b="b"/>
              <a:pathLst>
                <a:path w="2006" h="226">
                  <a:moveTo>
                    <a:pt x="1914" y="0"/>
                  </a:moveTo>
                  <a:lnTo>
                    <a:pt x="0" y="0"/>
                  </a:lnTo>
                  <a:lnTo>
                    <a:pt x="90" y="226"/>
                  </a:lnTo>
                  <a:lnTo>
                    <a:pt x="2006" y="226"/>
                  </a:lnTo>
                  <a:lnTo>
                    <a:pt x="1914" y="0"/>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
            <p:cNvSpPr/>
            <p:nvPr/>
          </p:nvSpPr>
          <p:spPr bwMode="auto">
            <a:xfrm>
              <a:off x="8020050" y="2930525"/>
              <a:ext cx="393700" cy="355600"/>
            </a:xfrm>
            <a:custGeom>
              <a:avLst/>
              <a:gdLst>
                <a:gd name="T0" fmla="*/ 248 w 248"/>
                <a:gd name="T1" fmla="*/ 0 h 224"/>
                <a:gd name="T2" fmla="*/ 90 w 248"/>
                <a:gd name="T3" fmla="*/ 0 h 224"/>
                <a:gd name="T4" fmla="*/ 0 w 248"/>
                <a:gd name="T5" fmla="*/ 224 h 224"/>
                <a:gd name="T6" fmla="*/ 158 w 248"/>
                <a:gd name="T7" fmla="*/ 224 h 224"/>
                <a:gd name="T8" fmla="*/ 248 w 248"/>
                <a:gd name="T9" fmla="*/ 0 h 224"/>
              </a:gdLst>
              <a:ahLst/>
              <a:cxnLst>
                <a:cxn ang="0">
                  <a:pos x="T0" y="T1"/>
                </a:cxn>
                <a:cxn ang="0">
                  <a:pos x="T2" y="T3"/>
                </a:cxn>
                <a:cxn ang="0">
                  <a:pos x="T4" y="T5"/>
                </a:cxn>
                <a:cxn ang="0">
                  <a:pos x="T6" y="T7"/>
                </a:cxn>
                <a:cxn ang="0">
                  <a:pos x="T8" y="T9"/>
                </a:cxn>
              </a:cxnLst>
              <a:rect l="0" t="0" r="r" b="b"/>
              <a:pathLst>
                <a:path w="248" h="224">
                  <a:moveTo>
                    <a:pt x="248" y="0"/>
                  </a:moveTo>
                  <a:lnTo>
                    <a:pt x="90" y="0"/>
                  </a:lnTo>
                  <a:lnTo>
                    <a:pt x="0" y="224"/>
                  </a:lnTo>
                  <a:lnTo>
                    <a:pt x="158" y="224"/>
                  </a:lnTo>
                  <a:lnTo>
                    <a:pt x="248"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
            <p:cNvSpPr/>
            <p:nvPr/>
          </p:nvSpPr>
          <p:spPr bwMode="auto">
            <a:xfrm>
              <a:off x="4845050" y="2930525"/>
              <a:ext cx="3317875" cy="355600"/>
            </a:xfrm>
            <a:custGeom>
              <a:avLst/>
              <a:gdLst>
                <a:gd name="T0" fmla="*/ 92 w 2090"/>
                <a:gd name="T1" fmla="*/ 0 h 224"/>
                <a:gd name="T2" fmla="*/ 0 w 2090"/>
                <a:gd name="T3" fmla="*/ 224 h 224"/>
                <a:gd name="T4" fmla="*/ 2000 w 2090"/>
                <a:gd name="T5" fmla="*/ 224 h 224"/>
                <a:gd name="T6" fmla="*/ 2090 w 2090"/>
                <a:gd name="T7" fmla="*/ 0 h 224"/>
                <a:gd name="T8" fmla="*/ 92 w 2090"/>
                <a:gd name="T9" fmla="*/ 0 h 224"/>
              </a:gdLst>
              <a:ahLst/>
              <a:cxnLst>
                <a:cxn ang="0">
                  <a:pos x="T0" y="T1"/>
                </a:cxn>
                <a:cxn ang="0">
                  <a:pos x="T2" y="T3"/>
                </a:cxn>
                <a:cxn ang="0">
                  <a:pos x="T4" y="T5"/>
                </a:cxn>
                <a:cxn ang="0">
                  <a:pos x="T6" y="T7"/>
                </a:cxn>
                <a:cxn ang="0">
                  <a:pos x="T8" y="T9"/>
                </a:cxn>
              </a:cxnLst>
              <a:rect l="0" t="0" r="r" b="b"/>
              <a:pathLst>
                <a:path w="2090" h="224">
                  <a:moveTo>
                    <a:pt x="92" y="0"/>
                  </a:moveTo>
                  <a:lnTo>
                    <a:pt x="0" y="224"/>
                  </a:lnTo>
                  <a:lnTo>
                    <a:pt x="2000" y="224"/>
                  </a:lnTo>
                  <a:lnTo>
                    <a:pt x="2090" y="0"/>
                  </a:lnTo>
                  <a:lnTo>
                    <a:pt x="92"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12"/>
            <p:cNvSpPr>
              <a:spLocks noChangeArrowheads="1"/>
            </p:cNvSpPr>
            <p:nvPr/>
          </p:nvSpPr>
          <p:spPr bwMode="auto">
            <a:xfrm>
              <a:off x="8162925" y="2571750"/>
              <a:ext cx="250825" cy="35877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3"/>
            <p:cNvSpPr>
              <a:spLocks noChangeArrowheads="1"/>
            </p:cNvSpPr>
            <p:nvPr/>
          </p:nvSpPr>
          <p:spPr bwMode="auto">
            <a:xfrm>
              <a:off x="4991100" y="2571750"/>
              <a:ext cx="3171825" cy="3587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14"/>
            <p:cNvSpPr>
              <a:spLocks noChangeArrowheads="1"/>
            </p:cNvSpPr>
            <p:nvPr/>
          </p:nvSpPr>
          <p:spPr bwMode="auto">
            <a:xfrm>
              <a:off x="8162925" y="2216150"/>
              <a:ext cx="250825" cy="35560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15"/>
            <p:cNvSpPr>
              <a:spLocks noChangeArrowheads="1"/>
            </p:cNvSpPr>
            <p:nvPr/>
          </p:nvSpPr>
          <p:spPr bwMode="auto">
            <a:xfrm>
              <a:off x="4991100" y="2216150"/>
              <a:ext cx="3171825" cy="355600"/>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16"/>
            <p:cNvSpPr/>
            <p:nvPr/>
          </p:nvSpPr>
          <p:spPr bwMode="auto">
            <a:xfrm>
              <a:off x="8020050" y="1857375"/>
              <a:ext cx="393700" cy="358775"/>
            </a:xfrm>
            <a:custGeom>
              <a:avLst/>
              <a:gdLst>
                <a:gd name="T0" fmla="*/ 248 w 248"/>
                <a:gd name="T1" fmla="*/ 226 h 226"/>
                <a:gd name="T2" fmla="*/ 158 w 248"/>
                <a:gd name="T3" fmla="*/ 0 h 226"/>
                <a:gd name="T4" fmla="*/ 0 w 248"/>
                <a:gd name="T5" fmla="*/ 0 h 226"/>
                <a:gd name="T6" fmla="*/ 90 w 248"/>
                <a:gd name="T7" fmla="*/ 226 h 226"/>
                <a:gd name="T8" fmla="*/ 248 w 248"/>
                <a:gd name="T9" fmla="*/ 226 h 226"/>
              </a:gdLst>
              <a:ahLst/>
              <a:cxnLst>
                <a:cxn ang="0">
                  <a:pos x="T0" y="T1"/>
                </a:cxn>
                <a:cxn ang="0">
                  <a:pos x="T2" y="T3"/>
                </a:cxn>
                <a:cxn ang="0">
                  <a:pos x="T4" y="T5"/>
                </a:cxn>
                <a:cxn ang="0">
                  <a:pos x="T6" y="T7"/>
                </a:cxn>
                <a:cxn ang="0">
                  <a:pos x="T8" y="T9"/>
                </a:cxn>
              </a:cxnLst>
              <a:rect l="0" t="0" r="r" b="b"/>
              <a:pathLst>
                <a:path w="248" h="226">
                  <a:moveTo>
                    <a:pt x="248" y="226"/>
                  </a:moveTo>
                  <a:lnTo>
                    <a:pt x="158" y="0"/>
                  </a:lnTo>
                  <a:lnTo>
                    <a:pt x="0" y="0"/>
                  </a:lnTo>
                  <a:lnTo>
                    <a:pt x="90" y="226"/>
                  </a:lnTo>
                  <a:lnTo>
                    <a:pt x="24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7"/>
            <p:cNvSpPr/>
            <p:nvPr/>
          </p:nvSpPr>
          <p:spPr bwMode="auto">
            <a:xfrm>
              <a:off x="4845050" y="1857375"/>
              <a:ext cx="3317875" cy="358775"/>
            </a:xfrm>
            <a:custGeom>
              <a:avLst/>
              <a:gdLst>
                <a:gd name="T0" fmla="*/ 2090 w 2090"/>
                <a:gd name="T1" fmla="*/ 226 h 226"/>
                <a:gd name="T2" fmla="*/ 2000 w 2090"/>
                <a:gd name="T3" fmla="*/ 0 h 226"/>
                <a:gd name="T4" fmla="*/ 0 w 2090"/>
                <a:gd name="T5" fmla="*/ 0 h 226"/>
                <a:gd name="T6" fmla="*/ 92 w 2090"/>
                <a:gd name="T7" fmla="*/ 226 h 226"/>
                <a:gd name="T8" fmla="*/ 2090 w 2090"/>
                <a:gd name="T9" fmla="*/ 226 h 226"/>
              </a:gdLst>
              <a:ahLst/>
              <a:cxnLst>
                <a:cxn ang="0">
                  <a:pos x="T0" y="T1"/>
                </a:cxn>
                <a:cxn ang="0">
                  <a:pos x="T2" y="T3"/>
                </a:cxn>
                <a:cxn ang="0">
                  <a:pos x="T4" y="T5"/>
                </a:cxn>
                <a:cxn ang="0">
                  <a:pos x="T6" y="T7"/>
                </a:cxn>
                <a:cxn ang="0">
                  <a:pos x="T8" y="T9"/>
                </a:cxn>
              </a:cxnLst>
              <a:rect l="0" t="0" r="r" b="b"/>
              <a:pathLst>
                <a:path w="2090" h="226">
                  <a:moveTo>
                    <a:pt x="2090" y="226"/>
                  </a:moveTo>
                  <a:lnTo>
                    <a:pt x="2000" y="0"/>
                  </a:lnTo>
                  <a:lnTo>
                    <a:pt x="0" y="0"/>
                  </a:lnTo>
                  <a:lnTo>
                    <a:pt x="92" y="226"/>
                  </a:lnTo>
                  <a:lnTo>
                    <a:pt x="2090" y="2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8"/>
            <p:cNvSpPr/>
            <p:nvPr/>
          </p:nvSpPr>
          <p:spPr bwMode="auto">
            <a:xfrm>
              <a:off x="635000" y="2679700"/>
              <a:ext cx="1314450" cy="606425"/>
            </a:xfrm>
            <a:custGeom>
              <a:avLst/>
              <a:gdLst>
                <a:gd name="T0" fmla="*/ 0 w 828"/>
                <a:gd name="T1" fmla="*/ 0 h 382"/>
                <a:gd name="T2" fmla="*/ 0 w 828"/>
                <a:gd name="T3" fmla="*/ 78 h 382"/>
                <a:gd name="T4" fmla="*/ 738 w 828"/>
                <a:gd name="T5" fmla="*/ 382 h 382"/>
                <a:gd name="T6" fmla="*/ 828 w 828"/>
                <a:gd name="T7" fmla="*/ 158 h 382"/>
                <a:gd name="T8" fmla="*/ 0 w 828"/>
                <a:gd name="T9" fmla="*/ 0 h 382"/>
              </a:gdLst>
              <a:ahLst/>
              <a:cxnLst>
                <a:cxn ang="0">
                  <a:pos x="T0" y="T1"/>
                </a:cxn>
                <a:cxn ang="0">
                  <a:pos x="T2" y="T3"/>
                </a:cxn>
                <a:cxn ang="0">
                  <a:pos x="T4" y="T5"/>
                </a:cxn>
                <a:cxn ang="0">
                  <a:pos x="T6" y="T7"/>
                </a:cxn>
                <a:cxn ang="0">
                  <a:pos x="T8" y="T9"/>
                </a:cxn>
              </a:cxnLst>
              <a:rect l="0" t="0" r="r" b="b"/>
              <a:pathLst>
                <a:path w="828" h="382">
                  <a:moveTo>
                    <a:pt x="0" y="0"/>
                  </a:moveTo>
                  <a:lnTo>
                    <a:pt x="0" y="78"/>
                  </a:lnTo>
                  <a:lnTo>
                    <a:pt x="738" y="382"/>
                  </a:lnTo>
                  <a:lnTo>
                    <a:pt x="828" y="158"/>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9"/>
            <p:cNvSpPr/>
            <p:nvPr/>
          </p:nvSpPr>
          <p:spPr bwMode="auto">
            <a:xfrm>
              <a:off x="635000" y="2571750"/>
              <a:ext cx="1314450" cy="358775"/>
            </a:xfrm>
            <a:custGeom>
              <a:avLst/>
              <a:gdLst>
                <a:gd name="T0" fmla="*/ 0 w 828"/>
                <a:gd name="T1" fmla="*/ 68 h 226"/>
                <a:gd name="T2" fmla="*/ 828 w 828"/>
                <a:gd name="T3" fmla="*/ 226 h 226"/>
                <a:gd name="T4" fmla="*/ 828 w 828"/>
                <a:gd name="T5" fmla="*/ 0 h 226"/>
                <a:gd name="T6" fmla="*/ 0 w 828"/>
                <a:gd name="T7" fmla="*/ 0 h 226"/>
                <a:gd name="T8" fmla="*/ 0 w 828"/>
                <a:gd name="T9" fmla="*/ 68 h 226"/>
              </a:gdLst>
              <a:ahLst/>
              <a:cxnLst>
                <a:cxn ang="0">
                  <a:pos x="T0" y="T1"/>
                </a:cxn>
                <a:cxn ang="0">
                  <a:pos x="T2" y="T3"/>
                </a:cxn>
                <a:cxn ang="0">
                  <a:pos x="T4" y="T5"/>
                </a:cxn>
                <a:cxn ang="0">
                  <a:pos x="T6" y="T7"/>
                </a:cxn>
                <a:cxn ang="0">
                  <a:pos x="T8" y="T9"/>
                </a:cxn>
              </a:cxnLst>
              <a:rect l="0" t="0" r="r" b="b"/>
              <a:pathLst>
                <a:path w="828" h="226">
                  <a:moveTo>
                    <a:pt x="0" y="68"/>
                  </a:moveTo>
                  <a:lnTo>
                    <a:pt x="828" y="226"/>
                  </a:lnTo>
                  <a:lnTo>
                    <a:pt x="828" y="0"/>
                  </a:lnTo>
                  <a:lnTo>
                    <a:pt x="0" y="0"/>
                  </a:lnTo>
                  <a:lnTo>
                    <a:pt x="0"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0"/>
            <p:cNvSpPr/>
            <p:nvPr/>
          </p:nvSpPr>
          <p:spPr bwMode="auto">
            <a:xfrm>
              <a:off x="635000" y="2216150"/>
              <a:ext cx="1314450" cy="355600"/>
            </a:xfrm>
            <a:custGeom>
              <a:avLst/>
              <a:gdLst>
                <a:gd name="T0" fmla="*/ 828 w 828"/>
                <a:gd name="T1" fmla="*/ 224 h 224"/>
                <a:gd name="T2" fmla="*/ 828 w 828"/>
                <a:gd name="T3" fmla="*/ 0 h 224"/>
                <a:gd name="T4" fmla="*/ 0 w 828"/>
                <a:gd name="T5" fmla="*/ 156 h 224"/>
                <a:gd name="T6" fmla="*/ 0 w 828"/>
                <a:gd name="T7" fmla="*/ 224 h 224"/>
                <a:gd name="T8" fmla="*/ 828 w 828"/>
                <a:gd name="T9" fmla="*/ 224 h 224"/>
              </a:gdLst>
              <a:ahLst/>
              <a:cxnLst>
                <a:cxn ang="0">
                  <a:pos x="T0" y="T1"/>
                </a:cxn>
                <a:cxn ang="0">
                  <a:pos x="T2" y="T3"/>
                </a:cxn>
                <a:cxn ang="0">
                  <a:pos x="T4" y="T5"/>
                </a:cxn>
                <a:cxn ang="0">
                  <a:pos x="T6" y="T7"/>
                </a:cxn>
                <a:cxn ang="0">
                  <a:pos x="T8" y="T9"/>
                </a:cxn>
              </a:cxnLst>
              <a:rect l="0" t="0" r="r" b="b"/>
              <a:pathLst>
                <a:path w="828" h="224">
                  <a:moveTo>
                    <a:pt x="828" y="224"/>
                  </a:moveTo>
                  <a:lnTo>
                    <a:pt x="828" y="0"/>
                  </a:lnTo>
                  <a:lnTo>
                    <a:pt x="0" y="156"/>
                  </a:lnTo>
                  <a:lnTo>
                    <a:pt x="0" y="224"/>
                  </a:lnTo>
                  <a:lnTo>
                    <a:pt x="828" y="2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1"/>
            <p:cNvSpPr/>
            <p:nvPr/>
          </p:nvSpPr>
          <p:spPr bwMode="auto">
            <a:xfrm>
              <a:off x="635000" y="1857375"/>
              <a:ext cx="1314450" cy="606425"/>
            </a:xfrm>
            <a:custGeom>
              <a:avLst/>
              <a:gdLst>
                <a:gd name="T0" fmla="*/ 828 w 828"/>
                <a:gd name="T1" fmla="*/ 226 h 382"/>
                <a:gd name="T2" fmla="*/ 738 w 828"/>
                <a:gd name="T3" fmla="*/ 0 h 382"/>
                <a:gd name="T4" fmla="*/ 0 w 828"/>
                <a:gd name="T5" fmla="*/ 304 h 382"/>
                <a:gd name="T6" fmla="*/ 0 w 828"/>
                <a:gd name="T7" fmla="*/ 382 h 382"/>
                <a:gd name="T8" fmla="*/ 828 w 828"/>
                <a:gd name="T9" fmla="*/ 226 h 382"/>
              </a:gdLst>
              <a:ahLst/>
              <a:cxnLst>
                <a:cxn ang="0">
                  <a:pos x="T0" y="T1"/>
                </a:cxn>
                <a:cxn ang="0">
                  <a:pos x="T2" y="T3"/>
                </a:cxn>
                <a:cxn ang="0">
                  <a:pos x="T4" y="T5"/>
                </a:cxn>
                <a:cxn ang="0">
                  <a:pos x="T6" y="T7"/>
                </a:cxn>
                <a:cxn ang="0">
                  <a:pos x="T8" y="T9"/>
                </a:cxn>
              </a:cxnLst>
              <a:rect l="0" t="0" r="r" b="b"/>
              <a:pathLst>
                <a:path w="828" h="382">
                  <a:moveTo>
                    <a:pt x="828" y="226"/>
                  </a:moveTo>
                  <a:lnTo>
                    <a:pt x="738" y="0"/>
                  </a:lnTo>
                  <a:lnTo>
                    <a:pt x="0" y="304"/>
                  </a:lnTo>
                  <a:lnTo>
                    <a:pt x="0" y="382"/>
                  </a:lnTo>
                  <a:lnTo>
                    <a:pt x="82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2"/>
            <p:cNvSpPr/>
            <p:nvPr/>
          </p:nvSpPr>
          <p:spPr bwMode="auto">
            <a:xfrm>
              <a:off x="73025" y="2339975"/>
              <a:ext cx="561975" cy="463550"/>
            </a:xfrm>
            <a:custGeom>
              <a:avLst/>
              <a:gdLst>
                <a:gd name="T0" fmla="*/ 354 w 354"/>
                <a:gd name="T1" fmla="*/ 0 h 292"/>
                <a:gd name="T2" fmla="*/ 0 w 354"/>
                <a:gd name="T3" fmla="*/ 146 h 292"/>
                <a:gd name="T4" fmla="*/ 354 w 354"/>
                <a:gd name="T5" fmla="*/ 292 h 292"/>
                <a:gd name="T6" fmla="*/ 354 w 354"/>
                <a:gd name="T7" fmla="*/ 0 h 292"/>
              </a:gdLst>
              <a:ahLst/>
              <a:cxnLst>
                <a:cxn ang="0">
                  <a:pos x="T0" y="T1"/>
                </a:cxn>
                <a:cxn ang="0">
                  <a:pos x="T2" y="T3"/>
                </a:cxn>
                <a:cxn ang="0">
                  <a:pos x="T4" y="T5"/>
                </a:cxn>
                <a:cxn ang="0">
                  <a:pos x="T6" y="T7"/>
                </a:cxn>
              </a:cxnLst>
              <a:rect l="0" t="0" r="r" b="b"/>
              <a:pathLst>
                <a:path w="354" h="292">
                  <a:moveTo>
                    <a:pt x="354" y="0"/>
                  </a:moveTo>
                  <a:lnTo>
                    <a:pt x="0" y="146"/>
                  </a:lnTo>
                  <a:lnTo>
                    <a:pt x="354" y="292"/>
                  </a:lnTo>
                  <a:lnTo>
                    <a:pt x="35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 name="任意多边形 110"/>
          <p:cNvSpPr/>
          <p:nvPr/>
        </p:nvSpPr>
        <p:spPr>
          <a:xfrm>
            <a:off x="196528" y="5782537"/>
            <a:ext cx="3386994" cy="648648"/>
          </a:xfrm>
          <a:custGeom>
            <a:avLst/>
            <a:gdLst>
              <a:gd name="connsiteX0" fmla="*/ 0 w 4252404"/>
              <a:gd name="connsiteY0" fmla="*/ 192648 h 743064"/>
              <a:gd name="connsiteX1" fmla="*/ 1376039 w 4252404"/>
              <a:gd name="connsiteY1" fmla="*/ 379079 h 743064"/>
              <a:gd name="connsiteX2" fmla="*/ 2796466 w 4252404"/>
              <a:gd name="connsiteY2" fmla="*/ 6217 h 743064"/>
              <a:gd name="connsiteX3" fmla="*/ 4252404 w 4252404"/>
              <a:gd name="connsiteY3" fmla="*/ 743064 h 743064"/>
              <a:gd name="connsiteX0-1" fmla="*/ 0 w 4252404"/>
              <a:gd name="connsiteY0-2" fmla="*/ 192648 h 743064"/>
              <a:gd name="connsiteX1-3" fmla="*/ 1376039 w 4252404"/>
              <a:gd name="connsiteY1-4" fmla="*/ 379079 h 743064"/>
              <a:gd name="connsiteX2-5" fmla="*/ 2796466 w 4252404"/>
              <a:gd name="connsiteY2-6" fmla="*/ 6217 h 743064"/>
              <a:gd name="connsiteX3-7" fmla="*/ 4252404 w 4252404"/>
              <a:gd name="connsiteY3-8" fmla="*/ 743064 h 743064"/>
              <a:gd name="connsiteX0-9" fmla="*/ 0 w 4252404"/>
              <a:gd name="connsiteY0-10" fmla="*/ 193788 h 744204"/>
              <a:gd name="connsiteX1-11" fmla="*/ 1376039 w 4252404"/>
              <a:gd name="connsiteY1-12" fmla="*/ 380219 h 744204"/>
              <a:gd name="connsiteX2-13" fmla="*/ 2796466 w 4252404"/>
              <a:gd name="connsiteY2-14" fmla="*/ 7357 h 744204"/>
              <a:gd name="connsiteX3-15" fmla="*/ 4252404 w 4252404"/>
              <a:gd name="connsiteY3-16" fmla="*/ 744204 h 744204"/>
              <a:gd name="connsiteX0-17" fmla="*/ 0 w 4252404"/>
              <a:gd name="connsiteY0-18" fmla="*/ 193788 h 744204"/>
              <a:gd name="connsiteX1-19" fmla="*/ 1376039 w 4252404"/>
              <a:gd name="connsiteY1-20" fmla="*/ 380219 h 744204"/>
              <a:gd name="connsiteX2-21" fmla="*/ 2796466 w 4252404"/>
              <a:gd name="connsiteY2-22" fmla="*/ 7357 h 744204"/>
              <a:gd name="connsiteX3-23" fmla="*/ 4252404 w 4252404"/>
              <a:gd name="connsiteY3-24" fmla="*/ 744204 h 744204"/>
              <a:gd name="connsiteX0-25" fmla="*/ 0 w 4252404"/>
              <a:gd name="connsiteY0-26" fmla="*/ 186436 h 736852"/>
              <a:gd name="connsiteX1-27" fmla="*/ 1376039 w 4252404"/>
              <a:gd name="connsiteY1-28" fmla="*/ 372867 h 736852"/>
              <a:gd name="connsiteX2-29" fmla="*/ 2796466 w 4252404"/>
              <a:gd name="connsiteY2-30" fmla="*/ 5 h 736852"/>
              <a:gd name="connsiteX3-31" fmla="*/ 4252404 w 4252404"/>
              <a:gd name="connsiteY3-32" fmla="*/ 736852 h 736852"/>
              <a:gd name="connsiteX0-33" fmla="*/ 0 w 4252404"/>
              <a:gd name="connsiteY0-34" fmla="*/ 0 h 550416"/>
              <a:gd name="connsiteX1-35" fmla="*/ 1376039 w 4252404"/>
              <a:gd name="connsiteY1-36" fmla="*/ 186431 h 550416"/>
              <a:gd name="connsiteX2-37" fmla="*/ 4252404 w 4252404"/>
              <a:gd name="connsiteY2-38" fmla="*/ 550416 h 550416"/>
              <a:gd name="connsiteX0-39" fmla="*/ 0 w 4252404"/>
              <a:gd name="connsiteY0-40" fmla="*/ 0 h 550416"/>
              <a:gd name="connsiteX1-41" fmla="*/ 4252404 w 4252404"/>
              <a:gd name="connsiteY1-42" fmla="*/ 550416 h 550416"/>
              <a:gd name="connsiteX0-43" fmla="*/ 0 w 4252404"/>
              <a:gd name="connsiteY0-44" fmla="*/ 0 h 550416"/>
              <a:gd name="connsiteX1-45" fmla="*/ 2155321 w 4252404"/>
              <a:gd name="connsiteY1-46" fmla="*/ 278481 h 550416"/>
              <a:gd name="connsiteX2-47" fmla="*/ 4252404 w 4252404"/>
              <a:gd name="connsiteY2-48" fmla="*/ 550416 h 550416"/>
              <a:gd name="connsiteX0-49" fmla="*/ 0 w 4252404"/>
              <a:gd name="connsiteY0-50" fmla="*/ 0 h 550416"/>
              <a:gd name="connsiteX1-51" fmla="*/ 1687609 w 4252404"/>
              <a:gd name="connsiteY1-52" fmla="*/ 511976 h 550416"/>
              <a:gd name="connsiteX2-53" fmla="*/ 4252404 w 4252404"/>
              <a:gd name="connsiteY2-54" fmla="*/ 550416 h 550416"/>
              <a:gd name="connsiteX0-55" fmla="*/ 0 w 4252404"/>
              <a:gd name="connsiteY0-56" fmla="*/ 0 h 550416"/>
              <a:gd name="connsiteX1-57" fmla="*/ 1687609 w 4252404"/>
              <a:gd name="connsiteY1-58" fmla="*/ 511976 h 550416"/>
              <a:gd name="connsiteX2-59" fmla="*/ 4252404 w 4252404"/>
              <a:gd name="connsiteY2-60" fmla="*/ 550416 h 550416"/>
              <a:gd name="connsiteX0-61" fmla="*/ 0 w 4252404"/>
              <a:gd name="connsiteY0-62" fmla="*/ 0 h 550416"/>
              <a:gd name="connsiteX1-63" fmla="*/ 4252404 w 4252404"/>
              <a:gd name="connsiteY1-64" fmla="*/ 550416 h 550416"/>
              <a:gd name="connsiteX0-65" fmla="*/ 0 w 4252404"/>
              <a:gd name="connsiteY0-66" fmla="*/ 0 h 550416"/>
              <a:gd name="connsiteX1-67" fmla="*/ 4252404 w 4252404"/>
              <a:gd name="connsiteY1-68" fmla="*/ 550416 h 550416"/>
              <a:gd name="connsiteX0-69" fmla="*/ 0 w 4252404"/>
              <a:gd name="connsiteY0-70" fmla="*/ 0 h 554066"/>
              <a:gd name="connsiteX1-71" fmla="*/ 4252404 w 4252404"/>
              <a:gd name="connsiteY1-72" fmla="*/ 550416 h 554066"/>
              <a:gd name="connsiteX0-73" fmla="*/ 0 w 4252404"/>
              <a:gd name="connsiteY0-74" fmla="*/ 0 h 550416"/>
              <a:gd name="connsiteX1-75" fmla="*/ 4252404 w 4252404"/>
              <a:gd name="connsiteY1-76" fmla="*/ 550416 h 550416"/>
              <a:gd name="connsiteX0-77" fmla="*/ 0 w 4252404"/>
              <a:gd name="connsiteY0-78" fmla="*/ 0 h 550416"/>
              <a:gd name="connsiteX1-79" fmla="*/ 4252404 w 4252404"/>
              <a:gd name="connsiteY1-80" fmla="*/ 550416 h 550416"/>
              <a:gd name="connsiteX0-81" fmla="*/ 0 w 4252404"/>
              <a:gd name="connsiteY0-82" fmla="*/ 0 h 550416"/>
              <a:gd name="connsiteX1-83" fmla="*/ 4252404 w 4252404"/>
              <a:gd name="connsiteY1-84" fmla="*/ 550416 h 550416"/>
            </a:gdLst>
            <a:ahLst/>
            <a:cxnLst>
              <a:cxn ang="0">
                <a:pos x="connsiteX0-1" y="connsiteY0-2"/>
              </a:cxn>
              <a:cxn ang="0">
                <a:pos x="connsiteX1-3" y="connsiteY1-4"/>
              </a:cxn>
            </a:cxnLst>
            <a:rect l="l" t="t" r="r" b="b"/>
            <a:pathLst>
              <a:path w="4252404" h="550416">
                <a:moveTo>
                  <a:pt x="0" y="0"/>
                </a:moveTo>
                <a:cubicBezTo>
                  <a:pt x="831544" y="1149783"/>
                  <a:pt x="3415721" y="-505968"/>
                  <a:pt x="4252404" y="55041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b="1" dirty="0"/>
              <a:t>项目</a:t>
            </a:r>
            <a:r>
              <a:rPr lang="zh-CN" altLang="en-US" b="1" dirty="0" smtClean="0"/>
              <a:t>背景</a:t>
            </a:r>
            <a:endParaRPr lang="zh-CN" altLang="en-US" b="1" dirty="0"/>
          </a:p>
        </p:txBody>
      </p:sp>
      <p:sp>
        <p:nvSpPr>
          <p:cNvPr id="4" name="矩形 3"/>
          <p:cNvSpPr/>
          <p:nvPr/>
        </p:nvSpPr>
        <p:spPr>
          <a:xfrm>
            <a:off x="4210340" y="3227503"/>
            <a:ext cx="6115107" cy="707886"/>
          </a:xfrm>
          <a:prstGeom prst="rect">
            <a:avLst/>
          </a:prstGeom>
        </p:spPr>
        <p:txBody>
          <a:bodyPr wrap="square">
            <a:spAutoFit/>
          </a:bodyPr>
          <a:lstStyle/>
          <a:p>
            <a:r>
              <a:rPr lang="zh-CN" altLang="en-US" sz="4000" b="1" dirty="0" smtClean="0"/>
              <a:t>一个病人的故事</a:t>
            </a:r>
            <a:endParaRPr lang="zh-CN" altLang="en-US" sz="4000" b="1" dirty="0"/>
          </a:p>
        </p:txBody>
      </p:sp>
    </p:spTree>
    <p:custDataLst>
      <p:tags r:id="rId1"/>
    </p:custDataLst>
    <p:extLst>
      <p:ext uri="{BB962C8B-B14F-4D97-AF65-F5344CB8AC3E}">
        <p14:creationId xmlns:p14="http://schemas.microsoft.com/office/powerpoint/2010/main" val="151524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rot="18000000">
            <a:off x="-122216" y="3378648"/>
            <a:ext cx="5193896" cy="824611"/>
            <a:chOff x="73025" y="1857375"/>
            <a:chExt cx="8997950" cy="1428750"/>
          </a:xfrm>
        </p:grpSpPr>
        <p:sp>
          <p:nvSpPr>
            <p:cNvPr id="82" name="Freeform 5"/>
            <p:cNvSpPr/>
            <p:nvPr/>
          </p:nvSpPr>
          <p:spPr bwMode="auto">
            <a:xfrm>
              <a:off x="7918450" y="1857375"/>
              <a:ext cx="1152525" cy="1428750"/>
            </a:xfrm>
            <a:custGeom>
              <a:avLst/>
              <a:gdLst>
                <a:gd name="T0" fmla="*/ 0 w 726"/>
                <a:gd name="T1" fmla="*/ 804 h 900"/>
                <a:gd name="T2" fmla="*/ 0 w 726"/>
                <a:gd name="T3" fmla="*/ 96 h 900"/>
                <a:gd name="T4" fmla="*/ 0 w 726"/>
                <a:gd name="T5" fmla="*/ 96 h 900"/>
                <a:gd name="T6" fmla="*/ 2 w 726"/>
                <a:gd name="T7" fmla="*/ 78 h 900"/>
                <a:gd name="T8" fmla="*/ 8 w 726"/>
                <a:gd name="T9" fmla="*/ 60 h 900"/>
                <a:gd name="T10" fmla="*/ 16 w 726"/>
                <a:gd name="T11" fmla="*/ 42 h 900"/>
                <a:gd name="T12" fmla="*/ 28 w 726"/>
                <a:gd name="T13" fmla="*/ 28 h 900"/>
                <a:gd name="T14" fmla="*/ 42 w 726"/>
                <a:gd name="T15" fmla="*/ 16 h 900"/>
                <a:gd name="T16" fmla="*/ 58 w 726"/>
                <a:gd name="T17" fmla="*/ 8 h 900"/>
                <a:gd name="T18" fmla="*/ 76 w 726"/>
                <a:gd name="T19" fmla="*/ 2 h 900"/>
                <a:gd name="T20" fmla="*/ 96 w 726"/>
                <a:gd name="T21" fmla="*/ 0 h 900"/>
                <a:gd name="T22" fmla="*/ 630 w 726"/>
                <a:gd name="T23" fmla="*/ 0 h 900"/>
                <a:gd name="T24" fmla="*/ 630 w 726"/>
                <a:gd name="T25" fmla="*/ 0 h 900"/>
                <a:gd name="T26" fmla="*/ 650 w 726"/>
                <a:gd name="T27" fmla="*/ 2 h 900"/>
                <a:gd name="T28" fmla="*/ 668 w 726"/>
                <a:gd name="T29" fmla="*/ 8 h 900"/>
                <a:gd name="T30" fmla="*/ 684 w 726"/>
                <a:gd name="T31" fmla="*/ 16 h 900"/>
                <a:gd name="T32" fmla="*/ 698 w 726"/>
                <a:gd name="T33" fmla="*/ 28 h 900"/>
                <a:gd name="T34" fmla="*/ 710 w 726"/>
                <a:gd name="T35" fmla="*/ 42 h 900"/>
                <a:gd name="T36" fmla="*/ 720 w 726"/>
                <a:gd name="T37" fmla="*/ 60 h 900"/>
                <a:gd name="T38" fmla="*/ 724 w 726"/>
                <a:gd name="T39" fmla="*/ 78 h 900"/>
                <a:gd name="T40" fmla="*/ 726 w 726"/>
                <a:gd name="T41" fmla="*/ 96 h 900"/>
                <a:gd name="T42" fmla="*/ 726 w 726"/>
                <a:gd name="T43" fmla="*/ 804 h 900"/>
                <a:gd name="T44" fmla="*/ 726 w 726"/>
                <a:gd name="T45" fmla="*/ 804 h 900"/>
                <a:gd name="T46" fmla="*/ 724 w 726"/>
                <a:gd name="T47" fmla="*/ 824 h 900"/>
                <a:gd name="T48" fmla="*/ 720 w 726"/>
                <a:gd name="T49" fmla="*/ 842 h 900"/>
                <a:gd name="T50" fmla="*/ 710 w 726"/>
                <a:gd name="T51" fmla="*/ 858 h 900"/>
                <a:gd name="T52" fmla="*/ 698 w 726"/>
                <a:gd name="T53" fmla="*/ 872 h 900"/>
                <a:gd name="T54" fmla="*/ 684 w 726"/>
                <a:gd name="T55" fmla="*/ 884 h 900"/>
                <a:gd name="T56" fmla="*/ 668 w 726"/>
                <a:gd name="T57" fmla="*/ 892 h 900"/>
                <a:gd name="T58" fmla="*/ 650 w 726"/>
                <a:gd name="T59" fmla="*/ 898 h 900"/>
                <a:gd name="T60" fmla="*/ 630 w 726"/>
                <a:gd name="T61" fmla="*/ 900 h 900"/>
                <a:gd name="T62" fmla="*/ 96 w 726"/>
                <a:gd name="T63" fmla="*/ 900 h 900"/>
                <a:gd name="T64" fmla="*/ 96 w 726"/>
                <a:gd name="T65" fmla="*/ 900 h 900"/>
                <a:gd name="T66" fmla="*/ 76 w 726"/>
                <a:gd name="T67" fmla="*/ 898 h 900"/>
                <a:gd name="T68" fmla="*/ 58 w 726"/>
                <a:gd name="T69" fmla="*/ 892 h 900"/>
                <a:gd name="T70" fmla="*/ 42 w 726"/>
                <a:gd name="T71" fmla="*/ 884 h 900"/>
                <a:gd name="T72" fmla="*/ 28 w 726"/>
                <a:gd name="T73" fmla="*/ 872 h 900"/>
                <a:gd name="T74" fmla="*/ 16 w 726"/>
                <a:gd name="T75" fmla="*/ 858 h 900"/>
                <a:gd name="T76" fmla="*/ 8 w 726"/>
                <a:gd name="T77" fmla="*/ 842 h 900"/>
                <a:gd name="T78" fmla="*/ 2 w 726"/>
                <a:gd name="T79" fmla="*/ 824 h 900"/>
                <a:gd name="T80" fmla="*/ 0 w 726"/>
                <a:gd name="T81" fmla="*/ 804 h 900"/>
                <a:gd name="T82" fmla="*/ 0 w 726"/>
                <a:gd name="T83" fmla="*/ 8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6" h="900">
                  <a:moveTo>
                    <a:pt x="0" y="804"/>
                  </a:moveTo>
                  <a:lnTo>
                    <a:pt x="0" y="96"/>
                  </a:lnTo>
                  <a:lnTo>
                    <a:pt x="0" y="96"/>
                  </a:lnTo>
                  <a:lnTo>
                    <a:pt x="2" y="78"/>
                  </a:lnTo>
                  <a:lnTo>
                    <a:pt x="8" y="60"/>
                  </a:lnTo>
                  <a:lnTo>
                    <a:pt x="16" y="42"/>
                  </a:lnTo>
                  <a:lnTo>
                    <a:pt x="28" y="28"/>
                  </a:lnTo>
                  <a:lnTo>
                    <a:pt x="42" y="16"/>
                  </a:lnTo>
                  <a:lnTo>
                    <a:pt x="58" y="8"/>
                  </a:lnTo>
                  <a:lnTo>
                    <a:pt x="76" y="2"/>
                  </a:lnTo>
                  <a:lnTo>
                    <a:pt x="96" y="0"/>
                  </a:lnTo>
                  <a:lnTo>
                    <a:pt x="630" y="0"/>
                  </a:lnTo>
                  <a:lnTo>
                    <a:pt x="630" y="0"/>
                  </a:lnTo>
                  <a:lnTo>
                    <a:pt x="650" y="2"/>
                  </a:lnTo>
                  <a:lnTo>
                    <a:pt x="668" y="8"/>
                  </a:lnTo>
                  <a:lnTo>
                    <a:pt x="684" y="16"/>
                  </a:lnTo>
                  <a:lnTo>
                    <a:pt x="698" y="28"/>
                  </a:lnTo>
                  <a:lnTo>
                    <a:pt x="710" y="42"/>
                  </a:lnTo>
                  <a:lnTo>
                    <a:pt x="720" y="60"/>
                  </a:lnTo>
                  <a:lnTo>
                    <a:pt x="724" y="78"/>
                  </a:lnTo>
                  <a:lnTo>
                    <a:pt x="726" y="96"/>
                  </a:lnTo>
                  <a:lnTo>
                    <a:pt x="726" y="804"/>
                  </a:lnTo>
                  <a:lnTo>
                    <a:pt x="726" y="804"/>
                  </a:lnTo>
                  <a:lnTo>
                    <a:pt x="724" y="824"/>
                  </a:lnTo>
                  <a:lnTo>
                    <a:pt x="720" y="842"/>
                  </a:lnTo>
                  <a:lnTo>
                    <a:pt x="710" y="858"/>
                  </a:lnTo>
                  <a:lnTo>
                    <a:pt x="698" y="872"/>
                  </a:lnTo>
                  <a:lnTo>
                    <a:pt x="684" y="884"/>
                  </a:lnTo>
                  <a:lnTo>
                    <a:pt x="668" y="892"/>
                  </a:lnTo>
                  <a:lnTo>
                    <a:pt x="650" y="898"/>
                  </a:lnTo>
                  <a:lnTo>
                    <a:pt x="630" y="900"/>
                  </a:lnTo>
                  <a:lnTo>
                    <a:pt x="96" y="900"/>
                  </a:lnTo>
                  <a:lnTo>
                    <a:pt x="96" y="900"/>
                  </a:lnTo>
                  <a:lnTo>
                    <a:pt x="76" y="898"/>
                  </a:lnTo>
                  <a:lnTo>
                    <a:pt x="58" y="892"/>
                  </a:lnTo>
                  <a:lnTo>
                    <a:pt x="42" y="884"/>
                  </a:lnTo>
                  <a:lnTo>
                    <a:pt x="28" y="872"/>
                  </a:lnTo>
                  <a:lnTo>
                    <a:pt x="16" y="858"/>
                  </a:lnTo>
                  <a:lnTo>
                    <a:pt x="8" y="842"/>
                  </a:lnTo>
                  <a:lnTo>
                    <a:pt x="2" y="824"/>
                  </a:lnTo>
                  <a:lnTo>
                    <a:pt x="0" y="804"/>
                  </a:lnTo>
                  <a:lnTo>
                    <a:pt x="0" y="804"/>
                  </a:lnTo>
                  <a:close/>
                </a:path>
              </a:pathLst>
            </a:custGeom>
            <a:gradFill flip="none" rotWithShape="1">
              <a:gsLst>
                <a:gs pos="26600">
                  <a:schemeClr val="accent3">
                    <a:lumMod val="40000"/>
                    <a:lumOff val="60000"/>
                  </a:schemeClr>
                </a:gs>
                <a:gs pos="0">
                  <a:schemeClr val="accent3">
                    <a:lumMod val="60000"/>
                    <a:lumOff val="40000"/>
                  </a:schemeClr>
                </a:gs>
                <a:gs pos="50000">
                  <a:schemeClr val="accent3"/>
                </a:gs>
                <a:gs pos="100000">
                  <a:schemeClr val="accent3">
                    <a:lumMod val="60000"/>
                    <a:lumOff val="40000"/>
                  </a:schemeClr>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6"/>
            <p:cNvSpPr/>
            <p:nvPr/>
          </p:nvSpPr>
          <p:spPr bwMode="auto">
            <a:xfrm>
              <a:off x="1806575" y="2930525"/>
              <a:ext cx="3184525" cy="355600"/>
            </a:xfrm>
            <a:custGeom>
              <a:avLst/>
              <a:gdLst>
                <a:gd name="T0" fmla="*/ 90 w 2006"/>
                <a:gd name="T1" fmla="*/ 0 h 224"/>
                <a:gd name="T2" fmla="*/ 0 w 2006"/>
                <a:gd name="T3" fmla="*/ 224 h 224"/>
                <a:gd name="T4" fmla="*/ 1914 w 2006"/>
                <a:gd name="T5" fmla="*/ 224 h 224"/>
                <a:gd name="T6" fmla="*/ 2006 w 2006"/>
                <a:gd name="T7" fmla="*/ 0 h 224"/>
                <a:gd name="T8" fmla="*/ 90 w 2006"/>
                <a:gd name="T9" fmla="*/ 0 h 224"/>
              </a:gdLst>
              <a:ahLst/>
              <a:cxnLst>
                <a:cxn ang="0">
                  <a:pos x="T0" y="T1"/>
                </a:cxn>
                <a:cxn ang="0">
                  <a:pos x="T2" y="T3"/>
                </a:cxn>
                <a:cxn ang="0">
                  <a:pos x="T4" y="T5"/>
                </a:cxn>
                <a:cxn ang="0">
                  <a:pos x="T6" y="T7"/>
                </a:cxn>
                <a:cxn ang="0">
                  <a:pos x="T8" y="T9"/>
                </a:cxn>
              </a:cxnLst>
              <a:rect l="0" t="0" r="r" b="b"/>
              <a:pathLst>
                <a:path w="2006" h="224">
                  <a:moveTo>
                    <a:pt x="90" y="0"/>
                  </a:moveTo>
                  <a:lnTo>
                    <a:pt x="0" y="224"/>
                  </a:lnTo>
                  <a:lnTo>
                    <a:pt x="1914" y="224"/>
                  </a:lnTo>
                  <a:lnTo>
                    <a:pt x="2006" y="0"/>
                  </a:lnTo>
                  <a:lnTo>
                    <a:pt x="90"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Rectangle 7"/>
            <p:cNvSpPr>
              <a:spLocks noChangeArrowheads="1"/>
            </p:cNvSpPr>
            <p:nvPr/>
          </p:nvSpPr>
          <p:spPr bwMode="auto">
            <a:xfrm>
              <a:off x="1949450" y="2571750"/>
              <a:ext cx="3041650" cy="3587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8"/>
            <p:cNvSpPr>
              <a:spLocks noChangeArrowheads="1"/>
            </p:cNvSpPr>
            <p:nvPr/>
          </p:nvSpPr>
          <p:spPr bwMode="auto">
            <a:xfrm>
              <a:off x="1949450" y="2216150"/>
              <a:ext cx="3041650" cy="355600"/>
            </a:xfrm>
            <a:prstGeom prst="rect">
              <a:avLst/>
            </a:prstGeom>
            <a:solidFill>
              <a:schemeClr val="accent5">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Freeform 9"/>
            <p:cNvSpPr/>
            <p:nvPr/>
          </p:nvSpPr>
          <p:spPr bwMode="auto">
            <a:xfrm>
              <a:off x="1806575" y="1857375"/>
              <a:ext cx="3184525" cy="358775"/>
            </a:xfrm>
            <a:custGeom>
              <a:avLst/>
              <a:gdLst>
                <a:gd name="T0" fmla="*/ 1914 w 2006"/>
                <a:gd name="T1" fmla="*/ 0 h 226"/>
                <a:gd name="T2" fmla="*/ 0 w 2006"/>
                <a:gd name="T3" fmla="*/ 0 h 226"/>
                <a:gd name="T4" fmla="*/ 90 w 2006"/>
                <a:gd name="T5" fmla="*/ 226 h 226"/>
                <a:gd name="T6" fmla="*/ 2006 w 2006"/>
                <a:gd name="T7" fmla="*/ 226 h 226"/>
                <a:gd name="T8" fmla="*/ 1914 w 2006"/>
                <a:gd name="T9" fmla="*/ 0 h 226"/>
              </a:gdLst>
              <a:ahLst/>
              <a:cxnLst>
                <a:cxn ang="0">
                  <a:pos x="T0" y="T1"/>
                </a:cxn>
                <a:cxn ang="0">
                  <a:pos x="T2" y="T3"/>
                </a:cxn>
                <a:cxn ang="0">
                  <a:pos x="T4" y="T5"/>
                </a:cxn>
                <a:cxn ang="0">
                  <a:pos x="T6" y="T7"/>
                </a:cxn>
                <a:cxn ang="0">
                  <a:pos x="T8" y="T9"/>
                </a:cxn>
              </a:cxnLst>
              <a:rect l="0" t="0" r="r" b="b"/>
              <a:pathLst>
                <a:path w="2006" h="226">
                  <a:moveTo>
                    <a:pt x="1914" y="0"/>
                  </a:moveTo>
                  <a:lnTo>
                    <a:pt x="0" y="0"/>
                  </a:lnTo>
                  <a:lnTo>
                    <a:pt x="90" y="226"/>
                  </a:lnTo>
                  <a:lnTo>
                    <a:pt x="2006" y="226"/>
                  </a:lnTo>
                  <a:lnTo>
                    <a:pt x="1914" y="0"/>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0"/>
            <p:cNvSpPr/>
            <p:nvPr/>
          </p:nvSpPr>
          <p:spPr bwMode="auto">
            <a:xfrm>
              <a:off x="8020050" y="2930525"/>
              <a:ext cx="393700" cy="355600"/>
            </a:xfrm>
            <a:custGeom>
              <a:avLst/>
              <a:gdLst>
                <a:gd name="T0" fmla="*/ 248 w 248"/>
                <a:gd name="T1" fmla="*/ 0 h 224"/>
                <a:gd name="T2" fmla="*/ 90 w 248"/>
                <a:gd name="T3" fmla="*/ 0 h 224"/>
                <a:gd name="T4" fmla="*/ 0 w 248"/>
                <a:gd name="T5" fmla="*/ 224 h 224"/>
                <a:gd name="T6" fmla="*/ 158 w 248"/>
                <a:gd name="T7" fmla="*/ 224 h 224"/>
                <a:gd name="T8" fmla="*/ 248 w 248"/>
                <a:gd name="T9" fmla="*/ 0 h 224"/>
              </a:gdLst>
              <a:ahLst/>
              <a:cxnLst>
                <a:cxn ang="0">
                  <a:pos x="T0" y="T1"/>
                </a:cxn>
                <a:cxn ang="0">
                  <a:pos x="T2" y="T3"/>
                </a:cxn>
                <a:cxn ang="0">
                  <a:pos x="T4" y="T5"/>
                </a:cxn>
                <a:cxn ang="0">
                  <a:pos x="T6" y="T7"/>
                </a:cxn>
                <a:cxn ang="0">
                  <a:pos x="T8" y="T9"/>
                </a:cxn>
              </a:cxnLst>
              <a:rect l="0" t="0" r="r" b="b"/>
              <a:pathLst>
                <a:path w="248" h="224">
                  <a:moveTo>
                    <a:pt x="248" y="0"/>
                  </a:moveTo>
                  <a:lnTo>
                    <a:pt x="90" y="0"/>
                  </a:lnTo>
                  <a:lnTo>
                    <a:pt x="0" y="224"/>
                  </a:lnTo>
                  <a:lnTo>
                    <a:pt x="158" y="224"/>
                  </a:lnTo>
                  <a:lnTo>
                    <a:pt x="248"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1"/>
            <p:cNvSpPr/>
            <p:nvPr/>
          </p:nvSpPr>
          <p:spPr bwMode="auto">
            <a:xfrm>
              <a:off x="4845050" y="2930525"/>
              <a:ext cx="3317875" cy="355600"/>
            </a:xfrm>
            <a:custGeom>
              <a:avLst/>
              <a:gdLst>
                <a:gd name="T0" fmla="*/ 92 w 2090"/>
                <a:gd name="T1" fmla="*/ 0 h 224"/>
                <a:gd name="T2" fmla="*/ 0 w 2090"/>
                <a:gd name="T3" fmla="*/ 224 h 224"/>
                <a:gd name="T4" fmla="*/ 2000 w 2090"/>
                <a:gd name="T5" fmla="*/ 224 h 224"/>
                <a:gd name="T6" fmla="*/ 2090 w 2090"/>
                <a:gd name="T7" fmla="*/ 0 h 224"/>
                <a:gd name="T8" fmla="*/ 92 w 2090"/>
                <a:gd name="T9" fmla="*/ 0 h 224"/>
              </a:gdLst>
              <a:ahLst/>
              <a:cxnLst>
                <a:cxn ang="0">
                  <a:pos x="T0" y="T1"/>
                </a:cxn>
                <a:cxn ang="0">
                  <a:pos x="T2" y="T3"/>
                </a:cxn>
                <a:cxn ang="0">
                  <a:pos x="T4" y="T5"/>
                </a:cxn>
                <a:cxn ang="0">
                  <a:pos x="T6" y="T7"/>
                </a:cxn>
                <a:cxn ang="0">
                  <a:pos x="T8" y="T9"/>
                </a:cxn>
              </a:cxnLst>
              <a:rect l="0" t="0" r="r" b="b"/>
              <a:pathLst>
                <a:path w="2090" h="224">
                  <a:moveTo>
                    <a:pt x="92" y="0"/>
                  </a:moveTo>
                  <a:lnTo>
                    <a:pt x="0" y="224"/>
                  </a:lnTo>
                  <a:lnTo>
                    <a:pt x="2000" y="224"/>
                  </a:lnTo>
                  <a:lnTo>
                    <a:pt x="2090" y="0"/>
                  </a:lnTo>
                  <a:lnTo>
                    <a:pt x="92"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Rectangle 12"/>
            <p:cNvSpPr>
              <a:spLocks noChangeArrowheads="1"/>
            </p:cNvSpPr>
            <p:nvPr/>
          </p:nvSpPr>
          <p:spPr bwMode="auto">
            <a:xfrm>
              <a:off x="8162925" y="2571750"/>
              <a:ext cx="250825" cy="35877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3"/>
            <p:cNvSpPr>
              <a:spLocks noChangeArrowheads="1"/>
            </p:cNvSpPr>
            <p:nvPr/>
          </p:nvSpPr>
          <p:spPr bwMode="auto">
            <a:xfrm>
              <a:off x="4991100" y="2571750"/>
              <a:ext cx="3171825" cy="35877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14"/>
            <p:cNvSpPr>
              <a:spLocks noChangeArrowheads="1"/>
            </p:cNvSpPr>
            <p:nvPr/>
          </p:nvSpPr>
          <p:spPr bwMode="auto">
            <a:xfrm>
              <a:off x="8162925" y="2216150"/>
              <a:ext cx="250825" cy="35560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15"/>
            <p:cNvSpPr>
              <a:spLocks noChangeArrowheads="1"/>
            </p:cNvSpPr>
            <p:nvPr/>
          </p:nvSpPr>
          <p:spPr bwMode="auto">
            <a:xfrm>
              <a:off x="4991100" y="2216150"/>
              <a:ext cx="3171825" cy="355600"/>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16"/>
            <p:cNvSpPr/>
            <p:nvPr/>
          </p:nvSpPr>
          <p:spPr bwMode="auto">
            <a:xfrm>
              <a:off x="8020050" y="1857375"/>
              <a:ext cx="393700" cy="358775"/>
            </a:xfrm>
            <a:custGeom>
              <a:avLst/>
              <a:gdLst>
                <a:gd name="T0" fmla="*/ 248 w 248"/>
                <a:gd name="T1" fmla="*/ 226 h 226"/>
                <a:gd name="T2" fmla="*/ 158 w 248"/>
                <a:gd name="T3" fmla="*/ 0 h 226"/>
                <a:gd name="T4" fmla="*/ 0 w 248"/>
                <a:gd name="T5" fmla="*/ 0 h 226"/>
                <a:gd name="T6" fmla="*/ 90 w 248"/>
                <a:gd name="T7" fmla="*/ 226 h 226"/>
                <a:gd name="T8" fmla="*/ 248 w 248"/>
                <a:gd name="T9" fmla="*/ 226 h 226"/>
              </a:gdLst>
              <a:ahLst/>
              <a:cxnLst>
                <a:cxn ang="0">
                  <a:pos x="T0" y="T1"/>
                </a:cxn>
                <a:cxn ang="0">
                  <a:pos x="T2" y="T3"/>
                </a:cxn>
                <a:cxn ang="0">
                  <a:pos x="T4" y="T5"/>
                </a:cxn>
                <a:cxn ang="0">
                  <a:pos x="T6" y="T7"/>
                </a:cxn>
                <a:cxn ang="0">
                  <a:pos x="T8" y="T9"/>
                </a:cxn>
              </a:cxnLst>
              <a:rect l="0" t="0" r="r" b="b"/>
              <a:pathLst>
                <a:path w="248" h="226">
                  <a:moveTo>
                    <a:pt x="248" y="226"/>
                  </a:moveTo>
                  <a:lnTo>
                    <a:pt x="158" y="0"/>
                  </a:lnTo>
                  <a:lnTo>
                    <a:pt x="0" y="0"/>
                  </a:lnTo>
                  <a:lnTo>
                    <a:pt x="90" y="226"/>
                  </a:lnTo>
                  <a:lnTo>
                    <a:pt x="24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7"/>
            <p:cNvSpPr/>
            <p:nvPr/>
          </p:nvSpPr>
          <p:spPr bwMode="auto">
            <a:xfrm>
              <a:off x="4845050" y="1857375"/>
              <a:ext cx="3317875" cy="358775"/>
            </a:xfrm>
            <a:custGeom>
              <a:avLst/>
              <a:gdLst>
                <a:gd name="T0" fmla="*/ 2090 w 2090"/>
                <a:gd name="T1" fmla="*/ 226 h 226"/>
                <a:gd name="T2" fmla="*/ 2000 w 2090"/>
                <a:gd name="T3" fmla="*/ 0 h 226"/>
                <a:gd name="T4" fmla="*/ 0 w 2090"/>
                <a:gd name="T5" fmla="*/ 0 h 226"/>
                <a:gd name="T6" fmla="*/ 92 w 2090"/>
                <a:gd name="T7" fmla="*/ 226 h 226"/>
                <a:gd name="T8" fmla="*/ 2090 w 2090"/>
                <a:gd name="T9" fmla="*/ 226 h 226"/>
              </a:gdLst>
              <a:ahLst/>
              <a:cxnLst>
                <a:cxn ang="0">
                  <a:pos x="T0" y="T1"/>
                </a:cxn>
                <a:cxn ang="0">
                  <a:pos x="T2" y="T3"/>
                </a:cxn>
                <a:cxn ang="0">
                  <a:pos x="T4" y="T5"/>
                </a:cxn>
                <a:cxn ang="0">
                  <a:pos x="T6" y="T7"/>
                </a:cxn>
                <a:cxn ang="0">
                  <a:pos x="T8" y="T9"/>
                </a:cxn>
              </a:cxnLst>
              <a:rect l="0" t="0" r="r" b="b"/>
              <a:pathLst>
                <a:path w="2090" h="226">
                  <a:moveTo>
                    <a:pt x="2090" y="226"/>
                  </a:moveTo>
                  <a:lnTo>
                    <a:pt x="2000" y="0"/>
                  </a:lnTo>
                  <a:lnTo>
                    <a:pt x="0" y="0"/>
                  </a:lnTo>
                  <a:lnTo>
                    <a:pt x="92" y="226"/>
                  </a:lnTo>
                  <a:lnTo>
                    <a:pt x="2090" y="226"/>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8"/>
            <p:cNvSpPr/>
            <p:nvPr/>
          </p:nvSpPr>
          <p:spPr bwMode="auto">
            <a:xfrm>
              <a:off x="635000" y="2679700"/>
              <a:ext cx="1314450" cy="606425"/>
            </a:xfrm>
            <a:custGeom>
              <a:avLst/>
              <a:gdLst>
                <a:gd name="T0" fmla="*/ 0 w 828"/>
                <a:gd name="T1" fmla="*/ 0 h 382"/>
                <a:gd name="T2" fmla="*/ 0 w 828"/>
                <a:gd name="T3" fmla="*/ 78 h 382"/>
                <a:gd name="T4" fmla="*/ 738 w 828"/>
                <a:gd name="T5" fmla="*/ 382 h 382"/>
                <a:gd name="T6" fmla="*/ 828 w 828"/>
                <a:gd name="T7" fmla="*/ 158 h 382"/>
                <a:gd name="T8" fmla="*/ 0 w 828"/>
                <a:gd name="T9" fmla="*/ 0 h 382"/>
              </a:gdLst>
              <a:ahLst/>
              <a:cxnLst>
                <a:cxn ang="0">
                  <a:pos x="T0" y="T1"/>
                </a:cxn>
                <a:cxn ang="0">
                  <a:pos x="T2" y="T3"/>
                </a:cxn>
                <a:cxn ang="0">
                  <a:pos x="T4" y="T5"/>
                </a:cxn>
                <a:cxn ang="0">
                  <a:pos x="T6" y="T7"/>
                </a:cxn>
                <a:cxn ang="0">
                  <a:pos x="T8" y="T9"/>
                </a:cxn>
              </a:cxnLst>
              <a:rect l="0" t="0" r="r" b="b"/>
              <a:pathLst>
                <a:path w="828" h="382">
                  <a:moveTo>
                    <a:pt x="0" y="0"/>
                  </a:moveTo>
                  <a:lnTo>
                    <a:pt x="0" y="78"/>
                  </a:lnTo>
                  <a:lnTo>
                    <a:pt x="738" y="382"/>
                  </a:lnTo>
                  <a:lnTo>
                    <a:pt x="828" y="158"/>
                  </a:lnTo>
                  <a:lnTo>
                    <a:pt x="0"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9"/>
            <p:cNvSpPr/>
            <p:nvPr/>
          </p:nvSpPr>
          <p:spPr bwMode="auto">
            <a:xfrm>
              <a:off x="635000" y="2571750"/>
              <a:ext cx="1314450" cy="358775"/>
            </a:xfrm>
            <a:custGeom>
              <a:avLst/>
              <a:gdLst>
                <a:gd name="T0" fmla="*/ 0 w 828"/>
                <a:gd name="T1" fmla="*/ 68 h 226"/>
                <a:gd name="T2" fmla="*/ 828 w 828"/>
                <a:gd name="T3" fmla="*/ 226 h 226"/>
                <a:gd name="T4" fmla="*/ 828 w 828"/>
                <a:gd name="T5" fmla="*/ 0 h 226"/>
                <a:gd name="T6" fmla="*/ 0 w 828"/>
                <a:gd name="T7" fmla="*/ 0 h 226"/>
                <a:gd name="T8" fmla="*/ 0 w 828"/>
                <a:gd name="T9" fmla="*/ 68 h 226"/>
              </a:gdLst>
              <a:ahLst/>
              <a:cxnLst>
                <a:cxn ang="0">
                  <a:pos x="T0" y="T1"/>
                </a:cxn>
                <a:cxn ang="0">
                  <a:pos x="T2" y="T3"/>
                </a:cxn>
                <a:cxn ang="0">
                  <a:pos x="T4" y="T5"/>
                </a:cxn>
                <a:cxn ang="0">
                  <a:pos x="T6" y="T7"/>
                </a:cxn>
                <a:cxn ang="0">
                  <a:pos x="T8" y="T9"/>
                </a:cxn>
              </a:cxnLst>
              <a:rect l="0" t="0" r="r" b="b"/>
              <a:pathLst>
                <a:path w="828" h="226">
                  <a:moveTo>
                    <a:pt x="0" y="68"/>
                  </a:moveTo>
                  <a:lnTo>
                    <a:pt x="828" y="226"/>
                  </a:lnTo>
                  <a:lnTo>
                    <a:pt x="828" y="0"/>
                  </a:lnTo>
                  <a:lnTo>
                    <a:pt x="0" y="0"/>
                  </a:lnTo>
                  <a:lnTo>
                    <a:pt x="0" y="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0"/>
            <p:cNvSpPr/>
            <p:nvPr/>
          </p:nvSpPr>
          <p:spPr bwMode="auto">
            <a:xfrm>
              <a:off x="635000" y="2216150"/>
              <a:ext cx="1314450" cy="355600"/>
            </a:xfrm>
            <a:custGeom>
              <a:avLst/>
              <a:gdLst>
                <a:gd name="T0" fmla="*/ 828 w 828"/>
                <a:gd name="T1" fmla="*/ 224 h 224"/>
                <a:gd name="T2" fmla="*/ 828 w 828"/>
                <a:gd name="T3" fmla="*/ 0 h 224"/>
                <a:gd name="T4" fmla="*/ 0 w 828"/>
                <a:gd name="T5" fmla="*/ 156 h 224"/>
                <a:gd name="T6" fmla="*/ 0 w 828"/>
                <a:gd name="T7" fmla="*/ 224 h 224"/>
                <a:gd name="T8" fmla="*/ 828 w 828"/>
                <a:gd name="T9" fmla="*/ 224 h 224"/>
              </a:gdLst>
              <a:ahLst/>
              <a:cxnLst>
                <a:cxn ang="0">
                  <a:pos x="T0" y="T1"/>
                </a:cxn>
                <a:cxn ang="0">
                  <a:pos x="T2" y="T3"/>
                </a:cxn>
                <a:cxn ang="0">
                  <a:pos x="T4" y="T5"/>
                </a:cxn>
                <a:cxn ang="0">
                  <a:pos x="T6" y="T7"/>
                </a:cxn>
                <a:cxn ang="0">
                  <a:pos x="T8" y="T9"/>
                </a:cxn>
              </a:cxnLst>
              <a:rect l="0" t="0" r="r" b="b"/>
              <a:pathLst>
                <a:path w="828" h="224">
                  <a:moveTo>
                    <a:pt x="828" y="224"/>
                  </a:moveTo>
                  <a:lnTo>
                    <a:pt x="828" y="0"/>
                  </a:lnTo>
                  <a:lnTo>
                    <a:pt x="0" y="156"/>
                  </a:lnTo>
                  <a:lnTo>
                    <a:pt x="0" y="224"/>
                  </a:lnTo>
                  <a:lnTo>
                    <a:pt x="828" y="2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1"/>
            <p:cNvSpPr/>
            <p:nvPr/>
          </p:nvSpPr>
          <p:spPr bwMode="auto">
            <a:xfrm>
              <a:off x="635000" y="1857375"/>
              <a:ext cx="1314450" cy="606425"/>
            </a:xfrm>
            <a:custGeom>
              <a:avLst/>
              <a:gdLst>
                <a:gd name="T0" fmla="*/ 828 w 828"/>
                <a:gd name="T1" fmla="*/ 226 h 382"/>
                <a:gd name="T2" fmla="*/ 738 w 828"/>
                <a:gd name="T3" fmla="*/ 0 h 382"/>
                <a:gd name="T4" fmla="*/ 0 w 828"/>
                <a:gd name="T5" fmla="*/ 304 h 382"/>
                <a:gd name="T6" fmla="*/ 0 w 828"/>
                <a:gd name="T7" fmla="*/ 382 h 382"/>
                <a:gd name="T8" fmla="*/ 828 w 828"/>
                <a:gd name="T9" fmla="*/ 226 h 382"/>
              </a:gdLst>
              <a:ahLst/>
              <a:cxnLst>
                <a:cxn ang="0">
                  <a:pos x="T0" y="T1"/>
                </a:cxn>
                <a:cxn ang="0">
                  <a:pos x="T2" y="T3"/>
                </a:cxn>
                <a:cxn ang="0">
                  <a:pos x="T4" y="T5"/>
                </a:cxn>
                <a:cxn ang="0">
                  <a:pos x="T6" y="T7"/>
                </a:cxn>
                <a:cxn ang="0">
                  <a:pos x="T8" y="T9"/>
                </a:cxn>
              </a:cxnLst>
              <a:rect l="0" t="0" r="r" b="b"/>
              <a:pathLst>
                <a:path w="828" h="382">
                  <a:moveTo>
                    <a:pt x="828" y="226"/>
                  </a:moveTo>
                  <a:lnTo>
                    <a:pt x="738" y="0"/>
                  </a:lnTo>
                  <a:lnTo>
                    <a:pt x="0" y="304"/>
                  </a:lnTo>
                  <a:lnTo>
                    <a:pt x="0" y="382"/>
                  </a:lnTo>
                  <a:lnTo>
                    <a:pt x="828" y="22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2"/>
            <p:cNvSpPr/>
            <p:nvPr/>
          </p:nvSpPr>
          <p:spPr bwMode="auto">
            <a:xfrm>
              <a:off x="73025" y="2339975"/>
              <a:ext cx="561975" cy="463550"/>
            </a:xfrm>
            <a:custGeom>
              <a:avLst/>
              <a:gdLst>
                <a:gd name="T0" fmla="*/ 354 w 354"/>
                <a:gd name="T1" fmla="*/ 0 h 292"/>
                <a:gd name="T2" fmla="*/ 0 w 354"/>
                <a:gd name="T3" fmla="*/ 146 h 292"/>
                <a:gd name="T4" fmla="*/ 354 w 354"/>
                <a:gd name="T5" fmla="*/ 292 h 292"/>
                <a:gd name="T6" fmla="*/ 354 w 354"/>
                <a:gd name="T7" fmla="*/ 0 h 292"/>
              </a:gdLst>
              <a:ahLst/>
              <a:cxnLst>
                <a:cxn ang="0">
                  <a:pos x="T0" y="T1"/>
                </a:cxn>
                <a:cxn ang="0">
                  <a:pos x="T2" y="T3"/>
                </a:cxn>
                <a:cxn ang="0">
                  <a:pos x="T4" y="T5"/>
                </a:cxn>
                <a:cxn ang="0">
                  <a:pos x="T6" y="T7"/>
                </a:cxn>
              </a:cxnLst>
              <a:rect l="0" t="0" r="r" b="b"/>
              <a:pathLst>
                <a:path w="354" h="292">
                  <a:moveTo>
                    <a:pt x="354" y="0"/>
                  </a:moveTo>
                  <a:lnTo>
                    <a:pt x="0" y="146"/>
                  </a:lnTo>
                  <a:lnTo>
                    <a:pt x="354" y="292"/>
                  </a:lnTo>
                  <a:lnTo>
                    <a:pt x="35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1" name="任意多边形 110"/>
          <p:cNvSpPr/>
          <p:nvPr/>
        </p:nvSpPr>
        <p:spPr>
          <a:xfrm>
            <a:off x="196528" y="5782537"/>
            <a:ext cx="3386994" cy="648648"/>
          </a:xfrm>
          <a:custGeom>
            <a:avLst/>
            <a:gdLst>
              <a:gd name="connsiteX0" fmla="*/ 0 w 4252404"/>
              <a:gd name="connsiteY0" fmla="*/ 192648 h 743064"/>
              <a:gd name="connsiteX1" fmla="*/ 1376039 w 4252404"/>
              <a:gd name="connsiteY1" fmla="*/ 379079 h 743064"/>
              <a:gd name="connsiteX2" fmla="*/ 2796466 w 4252404"/>
              <a:gd name="connsiteY2" fmla="*/ 6217 h 743064"/>
              <a:gd name="connsiteX3" fmla="*/ 4252404 w 4252404"/>
              <a:gd name="connsiteY3" fmla="*/ 743064 h 743064"/>
              <a:gd name="connsiteX0-1" fmla="*/ 0 w 4252404"/>
              <a:gd name="connsiteY0-2" fmla="*/ 192648 h 743064"/>
              <a:gd name="connsiteX1-3" fmla="*/ 1376039 w 4252404"/>
              <a:gd name="connsiteY1-4" fmla="*/ 379079 h 743064"/>
              <a:gd name="connsiteX2-5" fmla="*/ 2796466 w 4252404"/>
              <a:gd name="connsiteY2-6" fmla="*/ 6217 h 743064"/>
              <a:gd name="connsiteX3-7" fmla="*/ 4252404 w 4252404"/>
              <a:gd name="connsiteY3-8" fmla="*/ 743064 h 743064"/>
              <a:gd name="connsiteX0-9" fmla="*/ 0 w 4252404"/>
              <a:gd name="connsiteY0-10" fmla="*/ 193788 h 744204"/>
              <a:gd name="connsiteX1-11" fmla="*/ 1376039 w 4252404"/>
              <a:gd name="connsiteY1-12" fmla="*/ 380219 h 744204"/>
              <a:gd name="connsiteX2-13" fmla="*/ 2796466 w 4252404"/>
              <a:gd name="connsiteY2-14" fmla="*/ 7357 h 744204"/>
              <a:gd name="connsiteX3-15" fmla="*/ 4252404 w 4252404"/>
              <a:gd name="connsiteY3-16" fmla="*/ 744204 h 744204"/>
              <a:gd name="connsiteX0-17" fmla="*/ 0 w 4252404"/>
              <a:gd name="connsiteY0-18" fmla="*/ 193788 h 744204"/>
              <a:gd name="connsiteX1-19" fmla="*/ 1376039 w 4252404"/>
              <a:gd name="connsiteY1-20" fmla="*/ 380219 h 744204"/>
              <a:gd name="connsiteX2-21" fmla="*/ 2796466 w 4252404"/>
              <a:gd name="connsiteY2-22" fmla="*/ 7357 h 744204"/>
              <a:gd name="connsiteX3-23" fmla="*/ 4252404 w 4252404"/>
              <a:gd name="connsiteY3-24" fmla="*/ 744204 h 744204"/>
              <a:gd name="connsiteX0-25" fmla="*/ 0 w 4252404"/>
              <a:gd name="connsiteY0-26" fmla="*/ 186436 h 736852"/>
              <a:gd name="connsiteX1-27" fmla="*/ 1376039 w 4252404"/>
              <a:gd name="connsiteY1-28" fmla="*/ 372867 h 736852"/>
              <a:gd name="connsiteX2-29" fmla="*/ 2796466 w 4252404"/>
              <a:gd name="connsiteY2-30" fmla="*/ 5 h 736852"/>
              <a:gd name="connsiteX3-31" fmla="*/ 4252404 w 4252404"/>
              <a:gd name="connsiteY3-32" fmla="*/ 736852 h 736852"/>
              <a:gd name="connsiteX0-33" fmla="*/ 0 w 4252404"/>
              <a:gd name="connsiteY0-34" fmla="*/ 0 h 550416"/>
              <a:gd name="connsiteX1-35" fmla="*/ 1376039 w 4252404"/>
              <a:gd name="connsiteY1-36" fmla="*/ 186431 h 550416"/>
              <a:gd name="connsiteX2-37" fmla="*/ 4252404 w 4252404"/>
              <a:gd name="connsiteY2-38" fmla="*/ 550416 h 550416"/>
              <a:gd name="connsiteX0-39" fmla="*/ 0 w 4252404"/>
              <a:gd name="connsiteY0-40" fmla="*/ 0 h 550416"/>
              <a:gd name="connsiteX1-41" fmla="*/ 4252404 w 4252404"/>
              <a:gd name="connsiteY1-42" fmla="*/ 550416 h 550416"/>
              <a:gd name="connsiteX0-43" fmla="*/ 0 w 4252404"/>
              <a:gd name="connsiteY0-44" fmla="*/ 0 h 550416"/>
              <a:gd name="connsiteX1-45" fmla="*/ 2155321 w 4252404"/>
              <a:gd name="connsiteY1-46" fmla="*/ 278481 h 550416"/>
              <a:gd name="connsiteX2-47" fmla="*/ 4252404 w 4252404"/>
              <a:gd name="connsiteY2-48" fmla="*/ 550416 h 550416"/>
              <a:gd name="connsiteX0-49" fmla="*/ 0 w 4252404"/>
              <a:gd name="connsiteY0-50" fmla="*/ 0 h 550416"/>
              <a:gd name="connsiteX1-51" fmla="*/ 1687609 w 4252404"/>
              <a:gd name="connsiteY1-52" fmla="*/ 511976 h 550416"/>
              <a:gd name="connsiteX2-53" fmla="*/ 4252404 w 4252404"/>
              <a:gd name="connsiteY2-54" fmla="*/ 550416 h 550416"/>
              <a:gd name="connsiteX0-55" fmla="*/ 0 w 4252404"/>
              <a:gd name="connsiteY0-56" fmla="*/ 0 h 550416"/>
              <a:gd name="connsiteX1-57" fmla="*/ 1687609 w 4252404"/>
              <a:gd name="connsiteY1-58" fmla="*/ 511976 h 550416"/>
              <a:gd name="connsiteX2-59" fmla="*/ 4252404 w 4252404"/>
              <a:gd name="connsiteY2-60" fmla="*/ 550416 h 550416"/>
              <a:gd name="connsiteX0-61" fmla="*/ 0 w 4252404"/>
              <a:gd name="connsiteY0-62" fmla="*/ 0 h 550416"/>
              <a:gd name="connsiteX1-63" fmla="*/ 4252404 w 4252404"/>
              <a:gd name="connsiteY1-64" fmla="*/ 550416 h 550416"/>
              <a:gd name="connsiteX0-65" fmla="*/ 0 w 4252404"/>
              <a:gd name="connsiteY0-66" fmla="*/ 0 h 550416"/>
              <a:gd name="connsiteX1-67" fmla="*/ 4252404 w 4252404"/>
              <a:gd name="connsiteY1-68" fmla="*/ 550416 h 550416"/>
              <a:gd name="connsiteX0-69" fmla="*/ 0 w 4252404"/>
              <a:gd name="connsiteY0-70" fmla="*/ 0 h 554066"/>
              <a:gd name="connsiteX1-71" fmla="*/ 4252404 w 4252404"/>
              <a:gd name="connsiteY1-72" fmla="*/ 550416 h 554066"/>
              <a:gd name="connsiteX0-73" fmla="*/ 0 w 4252404"/>
              <a:gd name="connsiteY0-74" fmla="*/ 0 h 550416"/>
              <a:gd name="connsiteX1-75" fmla="*/ 4252404 w 4252404"/>
              <a:gd name="connsiteY1-76" fmla="*/ 550416 h 550416"/>
              <a:gd name="connsiteX0-77" fmla="*/ 0 w 4252404"/>
              <a:gd name="connsiteY0-78" fmla="*/ 0 h 550416"/>
              <a:gd name="connsiteX1-79" fmla="*/ 4252404 w 4252404"/>
              <a:gd name="connsiteY1-80" fmla="*/ 550416 h 550416"/>
              <a:gd name="connsiteX0-81" fmla="*/ 0 w 4252404"/>
              <a:gd name="connsiteY0-82" fmla="*/ 0 h 550416"/>
              <a:gd name="connsiteX1-83" fmla="*/ 4252404 w 4252404"/>
              <a:gd name="connsiteY1-84" fmla="*/ 550416 h 550416"/>
            </a:gdLst>
            <a:ahLst/>
            <a:cxnLst>
              <a:cxn ang="0">
                <a:pos x="connsiteX0-1" y="connsiteY0-2"/>
              </a:cxn>
              <a:cxn ang="0">
                <a:pos x="connsiteX1-3" y="connsiteY1-4"/>
              </a:cxn>
            </a:cxnLst>
            <a:rect l="l" t="t" r="r" b="b"/>
            <a:pathLst>
              <a:path w="4252404" h="550416">
                <a:moveTo>
                  <a:pt x="0" y="0"/>
                </a:moveTo>
                <a:cubicBezTo>
                  <a:pt x="831544" y="1149783"/>
                  <a:pt x="3415721" y="-505968"/>
                  <a:pt x="4252404" y="55041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b="1" dirty="0"/>
              <a:t>成员推理攻击</a:t>
            </a:r>
          </a:p>
        </p:txBody>
      </p:sp>
      <p:sp>
        <p:nvSpPr>
          <p:cNvPr id="25" name="矩形 24"/>
          <p:cNvSpPr/>
          <p:nvPr/>
        </p:nvSpPr>
        <p:spPr>
          <a:xfrm>
            <a:off x="4477626" y="3227503"/>
            <a:ext cx="6115107" cy="707886"/>
          </a:xfrm>
          <a:prstGeom prst="rect">
            <a:avLst/>
          </a:prstGeom>
        </p:spPr>
        <p:txBody>
          <a:bodyPr wrap="square">
            <a:spAutoFit/>
          </a:bodyPr>
          <a:lstStyle/>
          <a:p>
            <a:r>
              <a:rPr lang="zh-CN" altLang="en-US" sz="4000" b="1" dirty="0" smtClean="0"/>
              <a:t>成员推理攻击</a:t>
            </a:r>
            <a:endParaRPr lang="zh-CN" altLang="en-US" sz="4000" b="1" dirty="0"/>
          </a:p>
        </p:txBody>
      </p:sp>
    </p:spTree>
    <p:custDataLst>
      <p:tags r:id="rId1"/>
    </p:custDataLst>
    <p:extLst>
      <p:ext uri="{BB962C8B-B14F-4D97-AF65-F5344CB8AC3E}">
        <p14:creationId xmlns:p14="http://schemas.microsoft.com/office/powerpoint/2010/main" val="66018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项目</a:t>
            </a:r>
            <a:r>
              <a:rPr lang="zh-CN" altLang="en-US" b="1" dirty="0" smtClean="0"/>
              <a:t>背景</a:t>
            </a:r>
            <a:endParaRPr lang="zh-CN" altLang="en-US" b="1" dirty="0"/>
          </a:p>
        </p:txBody>
      </p:sp>
      <p:sp>
        <p:nvSpPr>
          <p:cNvPr id="3" name="矩形 2"/>
          <p:cNvSpPr/>
          <p:nvPr/>
        </p:nvSpPr>
        <p:spPr>
          <a:xfrm>
            <a:off x="2840547" y="4266553"/>
            <a:ext cx="4243469" cy="1200329"/>
          </a:xfrm>
          <a:prstGeom prst="rect">
            <a:avLst/>
          </a:prstGeom>
        </p:spPr>
        <p:txBody>
          <a:bodyPr wrap="none">
            <a:spAutoFit/>
          </a:bodyPr>
          <a:lstStyle/>
          <a:p>
            <a:r>
              <a:rPr lang="zh-CN" altLang="en-US" b="1" dirty="0" smtClean="0"/>
              <a:t>成员</a:t>
            </a:r>
            <a:r>
              <a:rPr lang="en-US" altLang="zh-CN" b="1" dirty="0" smtClean="0">
                <a:sym typeface="Wingdings" panose="05000000000000000000" pitchFamily="2" charset="2"/>
              </a:rPr>
              <a:t> </a:t>
            </a:r>
            <a:r>
              <a:rPr lang="zh-CN" altLang="en-US" b="1" dirty="0" smtClean="0">
                <a:sym typeface="Wingdings" panose="05000000000000000000" pitchFamily="2" charset="2"/>
              </a:rPr>
              <a:t>意味着你有某种疾病</a:t>
            </a:r>
            <a:endParaRPr lang="en-US" altLang="zh-CN" b="1" dirty="0" smtClean="0">
              <a:sym typeface="Wingdings" panose="05000000000000000000" pitchFamily="2" charset="2"/>
            </a:endParaRPr>
          </a:p>
          <a:p>
            <a:endParaRPr lang="en-US" altLang="zh-CN" b="1" dirty="0" smtClean="0">
              <a:sym typeface="Wingdings" panose="05000000000000000000" pitchFamily="2" charset="2"/>
            </a:endParaRPr>
          </a:p>
          <a:p>
            <a:r>
              <a:rPr lang="zh-CN" altLang="en-US" b="1" dirty="0" smtClean="0">
                <a:sym typeface="Wingdings" panose="05000000000000000000" pitchFamily="2" charset="2"/>
              </a:rPr>
              <a:t>推理出你是成员</a:t>
            </a:r>
            <a:r>
              <a:rPr lang="en-US" altLang="zh-CN" b="1" dirty="0" smtClean="0">
                <a:sym typeface="Wingdings" panose="05000000000000000000" pitchFamily="2" charset="2"/>
              </a:rPr>
              <a:t>—&gt;</a:t>
            </a:r>
            <a:r>
              <a:rPr lang="zh-CN" altLang="en-US" b="1" dirty="0" smtClean="0">
                <a:sym typeface="Wingdings" panose="05000000000000000000" pitchFamily="2" charset="2"/>
              </a:rPr>
              <a:t>推理出你</a:t>
            </a:r>
            <a:r>
              <a:rPr lang="zh-CN" altLang="en-US" b="1" dirty="0">
                <a:sym typeface="Wingdings" panose="05000000000000000000" pitchFamily="2" charset="2"/>
              </a:rPr>
              <a:t>有某种疾病</a:t>
            </a:r>
            <a:endParaRPr lang="en-US" altLang="zh-CN" b="1" dirty="0">
              <a:sym typeface="Wingdings" panose="05000000000000000000" pitchFamily="2" charset="2"/>
            </a:endParaRPr>
          </a:p>
          <a:p>
            <a:endParaRPr lang="zh-CN" altLang="en-US" dirty="0"/>
          </a:p>
        </p:txBody>
      </p:sp>
      <p:sp>
        <p:nvSpPr>
          <p:cNvPr id="5" name="矩形 4"/>
          <p:cNvSpPr/>
          <p:nvPr/>
        </p:nvSpPr>
        <p:spPr>
          <a:xfrm>
            <a:off x="2762858" y="2220323"/>
            <a:ext cx="6186309" cy="923330"/>
          </a:xfrm>
          <a:prstGeom prst="rect">
            <a:avLst/>
          </a:prstGeom>
        </p:spPr>
        <p:txBody>
          <a:bodyPr wrap="none">
            <a:spAutoFit/>
          </a:bodyPr>
          <a:lstStyle/>
          <a:p>
            <a:r>
              <a:rPr lang="zh-CN" altLang="en-US" b="1" dirty="0" smtClean="0"/>
              <a:t>成员：</a:t>
            </a:r>
            <a:endParaRPr lang="en-US" altLang="zh-CN" b="1" dirty="0" smtClean="0"/>
          </a:p>
          <a:p>
            <a:endParaRPr lang="en-US" altLang="zh-CN" b="1" dirty="0" smtClean="0"/>
          </a:p>
          <a:p>
            <a:r>
              <a:rPr lang="zh-CN" altLang="en-US" b="1" dirty="0" smtClean="0"/>
              <a:t>训练模型时：所用训练集中的一条数据（可以是任何类别）</a:t>
            </a:r>
            <a:endParaRPr lang="zh-CN" altLang="en-US" dirty="0"/>
          </a:p>
        </p:txBody>
      </p:sp>
      <p:sp>
        <p:nvSpPr>
          <p:cNvPr id="6" name="矩形 5"/>
          <p:cNvSpPr/>
          <p:nvPr/>
        </p:nvSpPr>
        <p:spPr>
          <a:xfrm>
            <a:off x="1921644" y="1276760"/>
            <a:ext cx="1236236" cy="584775"/>
          </a:xfrm>
          <a:prstGeom prst="rect">
            <a:avLst/>
          </a:prstGeom>
        </p:spPr>
        <p:txBody>
          <a:bodyPr wrap="none">
            <a:spAutoFit/>
          </a:bodyPr>
          <a:lstStyle/>
          <a:p>
            <a:r>
              <a:rPr lang="zh-CN" altLang="en-US" sz="3200" b="1" dirty="0" smtClean="0"/>
              <a:t>定义</a:t>
            </a:r>
            <a:r>
              <a:rPr lang="zh-CN" altLang="en-US" b="1" dirty="0" smtClean="0"/>
              <a:t>：</a:t>
            </a:r>
            <a:endParaRPr lang="en-US" altLang="zh-CN" b="1" dirty="0"/>
          </a:p>
        </p:txBody>
      </p:sp>
      <p:sp>
        <p:nvSpPr>
          <p:cNvPr id="7" name="矩形 6"/>
          <p:cNvSpPr/>
          <p:nvPr/>
        </p:nvSpPr>
        <p:spPr>
          <a:xfrm>
            <a:off x="2132661" y="3502441"/>
            <a:ext cx="1415772" cy="584775"/>
          </a:xfrm>
          <a:prstGeom prst="rect">
            <a:avLst/>
          </a:prstGeom>
        </p:spPr>
        <p:txBody>
          <a:bodyPr wrap="none">
            <a:spAutoFit/>
          </a:bodyPr>
          <a:lstStyle/>
          <a:p>
            <a:r>
              <a:rPr lang="zh-CN" altLang="en-US" sz="3200" b="1" dirty="0"/>
              <a:t>推理：</a:t>
            </a:r>
            <a:endParaRPr lang="en-US" altLang="zh-CN" sz="3200" b="1" dirty="0"/>
          </a:p>
        </p:txBody>
      </p:sp>
    </p:spTree>
    <p:custDataLst>
      <p:tags r:id="rId1"/>
    </p:custDataLst>
    <p:extLst>
      <p:ext uri="{BB962C8B-B14F-4D97-AF65-F5344CB8AC3E}">
        <p14:creationId xmlns:p14="http://schemas.microsoft.com/office/powerpoint/2010/main" val="356458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46"/>
          <p:cNvSpPr txBox="1">
            <a:spLocks noChangeArrowheads="1"/>
          </p:cNvSpPr>
          <p:nvPr/>
        </p:nvSpPr>
        <p:spPr bwMode="auto">
          <a:xfrm>
            <a:off x="5698837" y="1847863"/>
            <a:ext cx="188865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12800" dirty="0">
                <a:ln w="76200">
                  <a:noFill/>
                  <a:miter lim="800000"/>
                </a:ln>
                <a:solidFill>
                  <a:schemeClr val="tx2"/>
                </a:solidFill>
                <a:latin typeface="Impact" panose="020B0806030902050204" pitchFamily="34" charset="0"/>
              </a:rPr>
              <a:t>02</a:t>
            </a:r>
            <a:endParaRPr lang="zh-CN" altLang="en-US" sz="12800" dirty="0">
              <a:ln w="76200">
                <a:noFill/>
                <a:miter lim="800000"/>
              </a:ln>
              <a:solidFill>
                <a:schemeClr val="tx2"/>
              </a:solidFill>
              <a:latin typeface="Impact" panose="020B0806030902050204" pitchFamily="34" charset="0"/>
            </a:endParaRPr>
          </a:p>
        </p:txBody>
      </p:sp>
      <p:grpSp>
        <p:nvGrpSpPr>
          <p:cNvPr id="15" name="组合 14"/>
          <p:cNvGrpSpPr/>
          <p:nvPr/>
        </p:nvGrpSpPr>
        <p:grpSpPr bwMode="auto">
          <a:xfrm>
            <a:off x="7587496" y="2606654"/>
            <a:ext cx="3688000" cy="826407"/>
            <a:chOff x="6038927" y="2250800"/>
            <a:chExt cx="2766116" cy="620005"/>
          </a:xfrm>
        </p:grpSpPr>
        <p:sp>
          <p:nvSpPr>
            <p:cNvPr id="16" name="文本框 15"/>
            <p:cNvSpPr txBox="1">
              <a:spLocks noChangeArrowheads="1"/>
            </p:cNvSpPr>
            <p:nvPr/>
          </p:nvSpPr>
          <p:spPr bwMode="auto">
            <a:xfrm>
              <a:off x="6038927" y="2693584"/>
              <a:ext cx="2766116" cy="17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en-US" sz="935"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6040513" y="2250800"/>
              <a:ext cx="1369663" cy="438723"/>
            </a:xfrm>
            <a:prstGeom prst="rect">
              <a:avLst/>
            </a:prstGeom>
          </p:spPr>
          <p:txBody>
            <a:bodyPr wrap="none">
              <a:spAutoFit/>
            </a:bodyPr>
            <a:lstStyle/>
            <a:p>
              <a:r>
                <a:rPr lang="zh-CN" altLang="en-US" sz="3200" b="1" dirty="0" smtClean="0">
                  <a:solidFill>
                    <a:schemeClr val="accent1"/>
                  </a:solidFill>
                </a:rPr>
                <a:t>攻击框架</a:t>
              </a:r>
              <a:endParaRPr lang="zh-CN" altLang="en-US" sz="3200" b="1" dirty="0">
                <a:solidFill>
                  <a:schemeClr val="accent1"/>
                </a:solidFill>
              </a:endParaRP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85" y="2270235"/>
            <a:ext cx="5222352" cy="4023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攻击原理</a:t>
            </a:r>
            <a:endParaRPr lang="zh-CN" altLang="en-US" b="1" dirty="0"/>
          </a:p>
        </p:txBody>
      </p:sp>
      <p:sp>
        <p:nvSpPr>
          <p:cNvPr id="25" name="矩形 24"/>
          <p:cNvSpPr/>
          <p:nvPr/>
        </p:nvSpPr>
        <p:spPr>
          <a:xfrm>
            <a:off x="609011" y="1553448"/>
            <a:ext cx="6115107" cy="707886"/>
          </a:xfrm>
          <a:prstGeom prst="rect">
            <a:avLst/>
          </a:prstGeom>
        </p:spPr>
        <p:txBody>
          <a:bodyPr wrap="square">
            <a:spAutoFit/>
          </a:bodyPr>
          <a:lstStyle/>
          <a:p>
            <a:r>
              <a:rPr lang="zh-CN" altLang="en-US" sz="4000" b="1" dirty="0"/>
              <a:t>一</a:t>
            </a:r>
            <a:r>
              <a:rPr lang="zh-CN" altLang="en-US" sz="4000" b="1" dirty="0" smtClean="0"/>
              <a:t>个前提：</a:t>
            </a:r>
            <a:endParaRPr lang="zh-CN" altLang="en-US" sz="4000" b="1" dirty="0"/>
          </a:p>
        </p:txBody>
      </p:sp>
      <p:sp>
        <p:nvSpPr>
          <p:cNvPr id="3" name="矩形 2"/>
          <p:cNvSpPr/>
          <p:nvPr/>
        </p:nvSpPr>
        <p:spPr>
          <a:xfrm>
            <a:off x="1026527" y="2696048"/>
            <a:ext cx="6096000" cy="1200329"/>
          </a:xfrm>
          <a:prstGeom prst="rect">
            <a:avLst/>
          </a:prstGeom>
        </p:spPr>
        <p:txBody>
          <a:bodyPr>
            <a:spAutoFit/>
          </a:bodyPr>
          <a:lstStyle/>
          <a:p>
            <a:pPr marL="285750" indent="-285750">
              <a:buFont typeface="Wingdings" panose="05000000000000000000" pitchFamily="2" charset="2"/>
              <a:buChar char="l"/>
            </a:pPr>
            <a:r>
              <a:rPr lang="zh-CN" altLang="en-US" b="1" dirty="0" smtClean="0"/>
              <a:t>模型</a:t>
            </a:r>
            <a:r>
              <a:rPr lang="en-US" altLang="zh-CN" b="1" dirty="0" smtClean="0"/>
              <a:t>(target model)</a:t>
            </a:r>
            <a:r>
              <a:rPr lang="zh-CN" altLang="en-US" b="1" dirty="0" smtClean="0"/>
              <a:t>在遇到之前未曾训练的数据</a:t>
            </a:r>
            <a:r>
              <a:rPr lang="zh-CN" altLang="en-US" b="1" dirty="0"/>
              <a:t>时，和遇到</a:t>
            </a:r>
            <a:r>
              <a:rPr lang="zh-CN" altLang="en-US" b="1" dirty="0" smtClean="0"/>
              <a:t>其训练数据集中的数据会产生微妙的差异：</a:t>
            </a:r>
            <a:endParaRPr lang="en-US" altLang="zh-CN" b="1" dirty="0" smtClean="0"/>
          </a:p>
          <a:p>
            <a:endParaRPr lang="en-US" altLang="zh-CN" b="1" dirty="0"/>
          </a:p>
          <a:p>
            <a:endParaRPr lang="zh-CN" altLang="en-US" b="1" dirty="0"/>
          </a:p>
        </p:txBody>
      </p:sp>
      <p:sp>
        <p:nvSpPr>
          <p:cNvPr id="5" name="Rectangle 1"/>
          <p:cNvSpPr>
            <a:spLocks noChangeArrowheads="1"/>
          </p:cNvSpPr>
          <p:nvPr/>
        </p:nvSpPr>
        <p:spPr bwMode="auto">
          <a:xfrm>
            <a:off x="1026527" y="3730926"/>
            <a:ext cx="664797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smtClean="0">
                <a:latin typeface="+mn-lt"/>
              </a:rPr>
              <a:t>原因：</a:t>
            </a:r>
            <a:endParaRPr lang="en-US" altLang="zh-CN" b="1" dirty="0" smtClean="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smtClean="0">
                <a:latin typeface="+mn-lt"/>
              </a:rPr>
              <a:t>1</a:t>
            </a:r>
            <a:r>
              <a:rPr lang="zh-CN" altLang="zh-CN" b="1" dirty="0">
                <a:latin typeface="+mn-lt"/>
              </a:rPr>
              <a:t>.过拟合</a:t>
            </a: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smtClean="0">
                <a:latin typeface="+mn-lt"/>
              </a:rPr>
              <a:t>（</a:t>
            </a:r>
            <a:r>
              <a:rPr lang="zh-CN" altLang="zh-CN" b="1" dirty="0" smtClean="0">
                <a:latin typeface="+mn-lt"/>
              </a:rPr>
              <a:t>直观</a:t>
            </a:r>
            <a:r>
              <a:rPr lang="zh-CN" altLang="zh-CN" b="1" dirty="0">
                <a:latin typeface="+mn-lt"/>
              </a:rPr>
              <a:t>上来讲你学习过和没学过的知识肯定就具有一定的</a:t>
            </a:r>
            <a:r>
              <a:rPr lang="zh-CN" altLang="zh-CN" b="1" dirty="0" smtClean="0">
                <a:latin typeface="+mn-lt"/>
              </a:rPr>
              <a:t>差异</a:t>
            </a:r>
            <a:r>
              <a:rPr lang="zh-CN" altLang="en-US" b="1" dirty="0" smtClean="0">
                <a:latin typeface="+mn-lt"/>
              </a:rPr>
              <a:t>）</a:t>
            </a:r>
            <a:endParaRPr lang="en-US" altLang="zh-CN" b="1" dirty="0" smtClean="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mn-lt"/>
              </a:rPr>
              <a:t>2.</a:t>
            </a:r>
            <a:r>
              <a:rPr lang="zh-CN" altLang="en-US" b="1" dirty="0" smtClean="0">
                <a:latin typeface="+mn-lt"/>
              </a:rPr>
              <a:t>其他数学证明</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1435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smtClean="0"/>
              <a:t>攻击</a:t>
            </a:r>
            <a:r>
              <a:rPr lang="zh-CN" altLang="en-US" b="1" dirty="0"/>
              <a:t>模型</a:t>
            </a:r>
          </a:p>
        </p:txBody>
      </p:sp>
      <p:sp>
        <p:nvSpPr>
          <p:cNvPr id="25" name="矩形 24"/>
          <p:cNvSpPr/>
          <p:nvPr/>
        </p:nvSpPr>
        <p:spPr>
          <a:xfrm>
            <a:off x="609011" y="1553448"/>
            <a:ext cx="6115107" cy="461665"/>
          </a:xfrm>
          <a:prstGeom prst="rect">
            <a:avLst/>
          </a:prstGeom>
        </p:spPr>
        <p:txBody>
          <a:bodyPr wrap="square">
            <a:spAutoFit/>
          </a:bodyPr>
          <a:lstStyle/>
          <a:p>
            <a:r>
              <a:rPr lang="zh-CN" altLang="en-US" sz="2400" b="1" dirty="0" smtClean="0"/>
              <a:t>基于这种差异决定成员的猜想做出以下推断：</a:t>
            </a:r>
            <a:endParaRPr lang="zh-CN" altLang="en-US" sz="2400" b="1" dirty="0"/>
          </a:p>
        </p:txBody>
      </p:sp>
      <p:sp>
        <p:nvSpPr>
          <p:cNvPr id="3" name="矩形 2"/>
          <p:cNvSpPr/>
          <p:nvPr/>
        </p:nvSpPr>
        <p:spPr>
          <a:xfrm>
            <a:off x="1026527" y="2696048"/>
            <a:ext cx="6096000" cy="646331"/>
          </a:xfrm>
          <a:prstGeom prst="rect">
            <a:avLst/>
          </a:prstGeom>
        </p:spPr>
        <p:txBody>
          <a:bodyPr>
            <a:spAutoFit/>
          </a:bodyPr>
          <a:lstStyle/>
          <a:p>
            <a:endParaRPr lang="en-US" altLang="zh-CN" b="1" dirty="0"/>
          </a:p>
          <a:p>
            <a:endParaRPr lang="zh-CN" altLang="en-US" b="1" dirty="0"/>
          </a:p>
        </p:txBody>
      </p:sp>
      <p:sp>
        <p:nvSpPr>
          <p:cNvPr id="4" name="矩形 3"/>
          <p:cNvSpPr/>
          <p:nvPr/>
        </p:nvSpPr>
        <p:spPr>
          <a:xfrm>
            <a:off x="4189690" y="3019213"/>
            <a:ext cx="2658794" cy="92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253377" y="3090514"/>
            <a:ext cx="2859911" cy="800219"/>
          </a:xfrm>
          <a:prstGeom prst="rect">
            <a:avLst/>
          </a:prstGeom>
          <a:noFill/>
        </p:spPr>
        <p:txBody>
          <a:bodyPr wrap="square" rtlCol="0">
            <a:spAutoFit/>
          </a:bodyPr>
          <a:lstStyle/>
          <a:p>
            <a:r>
              <a:rPr lang="en-US" altLang="zh-CN" sz="2800" b="1" dirty="0" smtClean="0">
                <a:solidFill>
                  <a:schemeClr val="bg1"/>
                </a:solidFill>
              </a:rPr>
              <a:t>Attack  model</a:t>
            </a:r>
          </a:p>
          <a:p>
            <a:r>
              <a:rPr lang="zh-CN" altLang="en-US" b="1" dirty="0" smtClean="0">
                <a:solidFill>
                  <a:schemeClr val="bg1"/>
                </a:solidFill>
              </a:rPr>
              <a:t>         二分类模型</a:t>
            </a:r>
            <a:endParaRPr lang="zh-CN" altLang="en-US" b="1" dirty="0">
              <a:solidFill>
                <a:schemeClr val="bg1"/>
              </a:solidFill>
            </a:endParaRPr>
          </a:p>
        </p:txBody>
      </p:sp>
      <p:sp>
        <p:nvSpPr>
          <p:cNvPr id="8" name="文本框 7"/>
          <p:cNvSpPr txBox="1"/>
          <p:nvPr/>
        </p:nvSpPr>
        <p:spPr>
          <a:xfrm>
            <a:off x="737105" y="2802970"/>
            <a:ext cx="1871003" cy="1477328"/>
          </a:xfrm>
          <a:prstGeom prst="rect">
            <a:avLst/>
          </a:prstGeom>
          <a:noFill/>
        </p:spPr>
        <p:txBody>
          <a:bodyPr wrap="square" rtlCol="0">
            <a:spAutoFit/>
          </a:bodyPr>
          <a:lstStyle/>
          <a:p>
            <a:r>
              <a:rPr lang="zh-CN" altLang="en-US" b="1" dirty="0" smtClean="0"/>
              <a:t>输入：</a:t>
            </a:r>
            <a:endParaRPr lang="en-US" altLang="zh-CN" b="1" dirty="0" smtClean="0"/>
          </a:p>
          <a:p>
            <a:r>
              <a:rPr lang="en-US" altLang="zh-CN" dirty="0" err="1" smtClean="0"/>
              <a:t>1.label</a:t>
            </a:r>
            <a:r>
              <a:rPr lang="en-US" altLang="zh-CN" dirty="0" smtClean="0"/>
              <a:t> </a:t>
            </a:r>
            <a:r>
              <a:rPr lang="zh-CN" altLang="en-US" dirty="0" smtClean="0"/>
              <a:t>（数据集 原始的标签）</a:t>
            </a:r>
            <a:endParaRPr lang="en-US" altLang="zh-CN" dirty="0" smtClean="0"/>
          </a:p>
          <a:p>
            <a:r>
              <a:rPr lang="en-US" altLang="zh-CN" dirty="0" err="1" smtClean="0"/>
              <a:t>2.target</a:t>
            </a:r>
            <a:r>
              <a:rPr lang="en-US" altLang="zh-CN" dirty="0" smtClean="0"/>
              <a:t> model</a:t>
            </a:r>
            <a:r>
              <a:rPr lang="zh-CN" altLang="en-US" dirty="0" smtClean="0"/>
              <a:t>的预测结果</a:t>
            </a:r>
            <a:endParaRPr lang="en-US" altLang="zh-CN" dirty="0" smtClean="0"/>
          </a:p>
        </p:txBody>
      </p:sp>
      <p:cxnSp>
        <p:nvCxnSpPr>
          <p:cNvPr id="10" name="直接箭头连接符 9"/>
          <p:cNvCxnSpPr>
            <a:stCxn id="8" idx="3"/>
          </p:cNvCxnSpPr>
          <p:nvPr/>
        </p:nvCxnSpPr>
        <p:spPr>
          <a:xfrm>
            <a:off x="2608108" y="3541634"/>
            <a:ext cx="1316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113288" y="3530092"/>
            <a:ext cx="1176857" cy="23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54949" y="3368509"/>
            <a:ext cx="2194147" cy="369332"/>
          </a:xfrm>
          <a:prstGeom prst="rect">
            <a:avLst/>
          </a:prstGeom>
          <a:noFill/>
        </p:spPr>
        <p:txBody>
          <a:bodyPr wrap="square" rtlCol="0">
            <a:spAutoFit/>
          </a:bodyPr>
          <a:lstStyle/>
          <a:p>
            <a:r>
              <a:rPr lang="zh-CN" altLang="en-US" b="1" dirty="0" smtClean="0"/>
              <a:t>目标：</a:t>
            </a:r>
            <a:r>
              <a:rPr lang="zh-CN" altLang="en-US" dirty="0" smtClean="0"/>
              <a:t>成员 </a:t>
            </a:r>
            <a:r>
              <a:rPr lang="en-US" altLang="zh-CN" dirty="0" smtClean="0"/>
              <a:t>or not</a:t>
            </a:r>
            <a:endParaRPr lang="zh-CN" altLang="en-US" dirty="0"/>
          </a:p>
        </p:txBody>
      </p:sp>
    </p:spTree>
    <p:custDataLst>
      <p:tags r:id="rId1"/>
    </p:custDataLst>
    <p:extLst>
      <p:ext uri="{BB962C8B-B14F-4D97-AF65-F5344CB8AC3E}">
        <p14:creationId xmlns:p14="http://schemas.microsoft.com/office/powerpoint/2010/main" val="376503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3.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5.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6.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7.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8.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C00000"/>
      </a:dk2>
      <a:lt2>
        <a:srgbClr val="E3DED1"/>
      </a:lt2>
      <a:accent1>
        <a:srgbClr val="C00000"/>
      </a:accent1>
      <a:accent2>
        <a:srgbClr val="C00000"/>
      </a:accent2>
      <a:accent3>
        <a:srgbClr val="C00000"/>
      </a:accent3>
      <a:accent4>
        <a:srgbClr val="C00000"/>
      </a:accent4>
      <a:accent5>
        <a:srgbClr val="C00000"/>
      </a:accent5>
      <a:accent6>
        <a:srgbClr val="C00000"/>
      </a:accent6>
      <a:hlink>
        <a:srgbClr val="6B9F25"/>
      </a:hlink>
      <a:folHlink>
        <a:srgbClr val="BA6906"/>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850</Words>
  <Application>Microsoft Office PowerPoint</Application>
  <PresentationFormat>宽屏</PresentationFormat>
  <Paragraphs>153</Paragraphs>
  <Slides>25</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Helvetica Neue</vt:lpstr>
      <vt:lpstr>Lucida Grande</vt:lpstr>
      <vt:lpstr>宋体</vt:lpstr>
      <vt:lpstr>微软雅黑</vt:lpstr>
      <vt:lpstr>Arial</vt:lpstr>
      <vt:lpstr>Arial Black</vt:lpstr>
      <vt:lpstr>Calibri</vt:lpstr>
      <vt:lpstr>Impact</vt:lpstr>
      <vt:lpstr>Wingdings</vt:lpstr>
      <vt:lpstr>Office 主题</vt:lpstr>
      <vt:lpstr>PowerPoint 演示文稿</vt:lpstr>
      <vt:lpstr>PowerPoint 演示文稿</vt:lpstr>
      <vt:lpstr>项目背景</vt:lpstr>
      <vt:lpstr>项目背景</vt:lpstr>
      <vt:lpstr>成员推理攻击</vt:lpstr>
      <vt:lpstr>项目背景</vt:lpstr>
      <vt:lpstr>PowerPoint 演示文稿</vt:lpstr>
      <vt:lpstr>攻击原理</vt:lpstr>
      <vt:lpstr>攻击模型</vt:lpstr>
      <vt:lpstr>攻击模型</vt:lpstr>
      <vt:lpstr>影子模型（shadow models）</vt:lpstr>
      <vt:lpstr>影子模型（shadow models）</vt:lpstr>
      <vt:lpstr>影子模型（shadow models）</vt:lpstr>
      <vt:lpstr>PowerPoint 演示文稿</vt:lpstr>
      <vt:lpstr>数据集（Dataset）</vt:lpstr>
      <vt:lpstr>Target model</vt:lpstr>
      <vt:lpstr>Target model</vt:lpstr>
      <vt:lpstr>PowerPoint 演示文稿</vt:lpstr>
      <vt:lpstr>PowerPoint 演示文稿</vt:lpstr>
      <vt:lpstr>PowerPoint 演示文稿</vt:lpstr>
      <vt:lpstr>Attack</vt:lpstr>
      <vt:lpstr>Attack</vt:lpstr>
      <vt:lpstr>Attack</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2019-07-25T10:42:01Z</dcterms:created>
  <dcterms:modified xsi:type="dcterms:W3CDTF">2020-12-16T06:20:44Z</dcterms:modified>
</cp:coreProperties>
</file>